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3" r:id="rId25"/>
    <p:sldId id="275" r:id="rId26"/>
    <p:sldId id="289" r:id="rId27"/>
    <p:sldId id="290" r:id="rId28"/>
    <p:sldId id="276" r:id="rId29"/>
    <p:sldId id="287" r:id="rId30"/>
    <p:sldId id="288" r:id="rId31"/>
    <p:sldId id="277" r:id="rId32"/>
    <p:sldId id="279" r:id="rId33"/>
    <p:sldId id="280" r:id="rId34"/>
    <p:sldId id="281" r:id="rId35"/>
    <p:sldId id="282" r:id="rId36"/>
    <p:sldId id="284" r:id="rId37"/>
    <p:sldId id="285" r:id="rId38"/>
    <p:sldId id="294" r:id="rId39"/>
    <p:sldId id="292" r:id="rId40"/>
    <p:sldId id="293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7B6E-4569-4BE5-84D2-3B166D048230}" type="datetimeFigureOut">
              <a:rPr lang="tr-TR" smtClean="0"/>
              <a:pPr/>
              <a:t>21.10.2020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CA7687-F469-4714-9AF6-16CCEA48EF90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8134672" cy="360039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b="1" dirty="0" smtClean="0">
                <a:solidFill>
                  <a:schemeClr val="tx1"/>
                </a:solidFill>
                <a:latin typeface="Arial Black" pitchFamily="34" charset="0"/>
              </a:rPr>
              <a:t>DİŞETİNİN SAVUNMA MEKANİZMALARI</a:t>
            </a:r>
            <a:br>
              <a:rPr lang="tr-TR" sz="4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Arial Black" pitchFamily="34" charset="0"/>
              </a:rPr>
              <a:t>							</a:t>
            </a:r>
            <a:br>
              <a:rPr lang="tr-TR" sz="4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tr-TR" sz="4000" b="1" dirty="0" smtClean="0">
                <a:solidFill>
                  <a:schemeClr val="tx1"/>
                </a:solidFill>
                <a:latin typeface="Arial Black" pitchFamily="34" charset="0"/>
              </a:rPr>
              <a:t>(SALİVA-DOS)</a:t>
            </a:r>
            <a:r>
              <a:rPr lang="tr-TR" sz="4000" dirty="0" smtClean="0">
                <a:solidFill>
                  <a:schemeClr val="tx1"/>
                </a:solidFill>
              </a:rPr>
              <a:t/>
            </a:r>
            <a:br>
              <a:rPr lang="tr-TR" sz="4000" dirty="0" smtClean="0">
                <a:solidFill>
                  <a:schemeClr val="tx1"/>
                </a:solidFill>
              </a:rPr>
            </a:br>
            <a:endParaRPr lang="tr-TR" sz="4000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619672" y="4797152"/>
            <a:ext cx="7376864" cy="1752600"/>
          </a:xfrm>
        </p:spPr>
        <p:txBody>
          <a:bodyPr>
            <a:normAutofit/>
          </a:bodyPr>
          <a:lstStyle/>
          <a:p>
            <a:pPr algn="r"/>
            <a:r>
              <a:rPr lang="tr-TR" sz="2800" b="1" dirty="0" err="1" smtClean="0"/>
              <a:t>Doç.Dr</a:t>
            </a:r>
            <a:r>
              <a:rPr lang="tr-TR" sz="2800" b="1" dirty="0" smtClean="0"/>
              <a:t>.Feyza </a:t>
            </a:r>
            <a:r>
              <a:rPr lang="tr-TR" sz="2800" b="1" dirty="0" err="1" smtClean="0"/>
              <a:t>Otan</a:t>
            </a:r>
            <a:r>
              <a:rPr lang="tr-TR" sz="2800" b="1" dirty="0" smtClean="0"/>
              <a:t> ÖZDEN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0"/>
            <a:ext cx="7632848" cy="936104"/>
          </a:xfrm>
        </p:spPr>
        <p:txBody>
          <a:bodyPr>
            <a:normAutofit/>
          </a:bodyPr>
          <a:lstStyle/>
          <a:p>
            <a:pPr algn="ctr"/>
            <a:r>
              <a:rPr lang="tr-TR" sz="1800" b="1" dirty="0" smtClean="0"/>
              <a:t>Tükürüğün İçeriği</a:t>
            </a:r>
            <a:br>
              <a:rPr lang="tr-TR" sz="1800" b="1" dirty="0" smtClean="0"/>
            </a:br>
            <a:r>
              <a:rPr lang="tr-TR" sz="3100" b="1" dirty="0" smtClean="0"/>
              <a:t>Organik İçerik</a:t>
            </a:r>
            <a:endParaRPr lang="tr-TR" sz="31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964488" cy="6165304"/>
          </a:xfrm>
        </p:spPr>
        <p:txBody>
          <a:bodyPr>
            <a:noAutofit/>
          </a:bodyPr>
          <a:lstStyle/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Glikoproteinler</a:t>
            </a:r>
            <a:r>
              <a:rPr lang="tr-TR" sz="1800" b="1" dirty="0" smtClean="0">
                <a:solidFill>
                  <a:schemeClr val="tx1"/>
                </a:solidFill>
              </a:rPr>
              <a:t>; </a:t>
            </a:r>
            <a:r>
              <a:rPr lang="tr-TR" sz="1800" dirty="0" smtClean="0">
                <a:solidFill>
                  <a:schemeClr val="tx1"/>
                </a:solidFill>
              </a:rPr>
              <a:t>bakteri </a:t>
            </a:r>
            <a:r>
              <a:rPr lang="tr-TR" sz="1800" dirty="0" err="1">
                <a:solidFill>
                  <a:schemeClr val="tx1"/>
                </a:solidFill>
              </a:rPr>
              <a:t>adezyonunu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smtClean="0">
                <a:solidFill>
                  <a:schemeClr val="tx1"/>
                </a:solidFill>
              </a:rPr>
              <a:t>önleme</a:t>
            </a:r>
            <a:endParaRPr lang="tr-TR" sz="1800" dirty="0">
              <a:solidFill>
                <a:schemeClr val="tx1"/>
              </a:solidFill>
            </a:endParaRP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Musinler</a:t>
            </a:r>
            <a:r>
              <a:rPr lang="tr-TR" sz="1800" b="1" dirty="0" smtClean="0">
                <a:solidFill>
                  <a:schemeClr val="tx1"/>
                </a:solidFill>
              </a:rPr>
              <a:t>;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MG1.Diş </a:t>
            </a:r>
            <a:r>
              <a:rPr lang="tr-TR" sz="1800" dirty="0">
                <a:solidFill>
                  <a:schemeClr val="tx1"/>
                </a:solidFill>
              </a:rPr>
              <a:t>yüzeylerine bağlanarak asit ataklarına karşı bariyer oluştururlar.</a:t>
            </a:r>
          </a:p>
          <a:p>
            <a:pPr algn="just"/>
            <a:r>
              <a:rPr lang="tr-TR" sz="1800" dirty="0" smtClean="0">
                <a:solidFill>
                  <a:schemeClr val="tx1"/>
                </a:solidFill>
              </a:rPr>
              <a:t>MG2.Mikroorganizmalara </a:t>
            </a:r>
            <a:r>
              <a:rPr lang="tr-TR" sz="1800" dirty="0">
                <a:solidFill>
                  <a:schemeClr val="tx1"/>
                </a:solidFill>
              </a:rPr>
              <a:t>bağlanarak etki ederler.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Immunoglobulinler</a:t>
            </a:r>
            <a:r>
              <a:rPr lang="tr-TR" sz="1800" b="1" dirty="0" smtClean="0">
                <a:solidFill>
                  <a:schemeClr val="tx1"/>
                </a:solidFill>
              </a:rPr>
              <a:t>;  </a:t>
            </a:r>
            <a:r>
              <a:rPr lang="tr-TR" sz="1800" b="1" dirty="0" err="1" smtClean="0">
                <a:solidFill>
                  <a:schemeClr val="tx1"/>
                </a:solidFill>
              </a:rPr>
              <a:t>IgA</a:t>
            </a:r>
            <a:endParaRPr lang="tr-TR" sz="180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Lizozim</a:t>
            </a:r>
            <a:r>
              <a:rPr lang="tr-TR" sz="1800" b="1" dirty="0" smtClean="0">
                <a:solidFill>
                  <a:schemeClr val="tx1"/>
                </a:solidFill>
              </a:rPr>
              <a:t>; </a:t>
            </a:r>
            <a:r>
              <a:rPr lang="tr-TR" sz="1800" dirty="0" err="1" smtClean="0">
                <a:solidFill>
                  <a:schemeClr val="tx1"/>
                </a:solidFill>
              </a:rPr>
              <a:t>antimikrobiyal</a:t>
            </a:r>
            <a:endParaRPr lang="tr-TR" sz="180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Laktoferrin</a:t>
            </a:r>
            <a:r>
              <a:rPr lang="tr-TR" sz="1800" b="1" dirty="0" smtClean="0">
                <a:solidFill>
                  <a:schemeClr val="tx1"/>
                </a:solidFill>
              </a:rPr>
              <a:t>; </a:t>
            </a:r>
            <a:r>
              <a:rPr lang="tr-TR" sz="1800" dirty="0" smtClean="0">
                <a:solidFill>
                  <a:schemeClr val="tx1"/>
                </a:solidFill>
              </a:rPr>
              <a:t>demiri </a:t>
            </a:r>
            <a:r>
              <a:rPr lang="tr-TR" sz="1800" dirty="0">
                <a:solidFill>
                  <a:schemeClr val="tx1"/>
                </a:solidFill>
              </a:rPr>
              <a:t>bağlayan </a:t>
            </a:r>
            <a:r>
              <a:rPr lang="tr-TR" sz="1800" dirty="0" err="1">
                <a:solidFill>
                  <a:schemeClr val="tx1"/>
                </a:solidFill>
              </a:rPr>
              <a:t>bakteriostatik</a:t>
            </a:r>
            <a:r>
              <a:rPr lang="tr-TR" sz="1800" dirty="0">
                <a:solidFill>
                  <a:schemeClr val="tx1"/>
                </a:solidFill>
              </a:rPr>
              <a:t> bir protein</a:t>
            </a:r>
            <a:endParaRPr lang="tr-TR" sz="180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err="1">
                <a:solidFill>
                  <a:schemeClr val="tx1"/>
                </a:solidFill>
              </a:rPr>
              <a:t>Peroksidaz</a:t>
            </a:r>
            <a:r>
              <a:rPr lang="tr-TR" sz="1800" b="1" dirty="0">
                <a:solidFill>
                  <a:schemeClr val="tx1"/>
                </a:solidFill>
              </a:rPr>
              <a:t> </a:t>
            </a:r>
            <a:r>
              <a:rPr lang="tr-TR" sz="1800" b="1" dirty="0" smtClean="0">
                <a:solidFill>
                  <a:schemeClr val="tx1"/>
                </a:solidFill>
              </a:rPr>
              <a:t>sistemi; </a:t>
            </a:r>
            <a:r>
              <a:rPr lang="tr-TR" sz="1800" dirty="0" smtClean="0">
                <a:solidFill>
                  <a:schemeClr val="tx1"/>
                </a:solidFill>
              </a:rPr>
              <a:t>hidrojen </a:t>
            </a:r>
            <a:r>
              <a:rPr lang="tr-TR" sz="1800" dirty="0">
                <a:solidFill>
                  <a:schemeClr val="tx1"/>
                </a:solidFill>
              </a:rPr>
              <a:t>peroksit </a:t>
            </a:r>
            <a:r>
              <a:rPr lang="tr-TR" sz="1800" dirty="0" err="1">
                <a:solidFill>
                  <a:schemeClr val="tx1"/>
                </a:solidFill>
              </a:rPr>
              <a:t>toksisitesinden</a:t>
            </a:r>
            <a:r>
              <a:rPr lang="tr-TR" sz="1800" dirty="0">
                <a:solidFill>
                  <a:schemeClr val="tx1"/>
                </a:solidFill>
              </a:rPr>
              <a:t> koruma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err="1">
                <a:solidFill>
                  <a:schemeClr val="tx1"/>
                </a:solidFill>
              </a:rPr>
              <a:t>Prolinden</a:t>
            </a:r>
            <a:r>
              <a:rPr lang="tr-TR" sz="1800" b="1" dirty="0">
                <a:solidFill>
                  <a:schemeClr val="tx1"/>
                </a:solidFill>
              </a:rPr>
              <a:t> zengin </a:t>
            </a:r>
            <a:r>
              <a:rPr lang="tr-TR" sz="1800" b="1" dirty="0" smtClean="0">
                <a:solidFill>
                  <a:schemeClr val="tx1"/>
                </a:solidFill>
              </a:rPr>
              <a:t>proteinler; </a:t>
            </a:r>
            <a:r>
              <a:rPr lang="tr-TR" sz="1800" dirty="0" smtClean="0">
                <a:solidFill>
                  <a:schemeClr val="tx1"/>
                </a:solidFill>
              </a:rPr>
              <a:t>kalsiyum </a:t>
            </a:r>
            <a:r>
              <a:rPr lang="tr-TR" sz="1800" dirty="0">
                <a:solidFill>
                  <a:schemeClr val="tx1"/>
                </a:solidFill>
              </a:rPr>
              <a:t>fosfat tuzlarının kristal büyümelerini </a:t>
            </a:r>
            <a:r>
              <a:rPr lang="tr-TR" sz="1800" dirty="0" err="1">
                <a:solidFill>
                  <a:schemeClr val="tx1"/>
                </a:solidFill>
              </a:rPr>
              <a:t>inhibe</a:t>
            </a:r>
            <a:r>
              <a:rPr lang="tr-TR" sz="1800" dirty="0">
                <a:solidFill>
                  <a:schemeClr val="tx1"/>
                </a:solidFill>
              </a:rPr>
              <a:t> eder</a:t>
            </a:r>
            <a:endParaRPr lang="tr-TR" sz="180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Alfa-amilaz; </a:t>
            </a:r>
            <a:r>
              <a:rPr lang="tr-TR" sz="1800" dirty="0" smtClean="0">
                <a:solidFill>
                  <a:schemeClr val="tx1"/>
                </a:solidFill>
              </a:rPr>
              <a:t>nişastanın parçalanması</a:t>
            </a: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Statherin</a:t>
            </a:r>
            <a:r>
              <a:rPr lang="tr-TR" sz="1800" b="1" dirty="0" smtClean="0">
                <a:solidFill>
                  <a:schemeClr val="tx1"/>
                </a:solidFill>
              </a:rPr>
              <a:t>; </a:t>
            </a:r>
            <a:r>
              <a:rPr lang="tr-TR" sz="1800" dirty="0" smtClean="0">
                <a:solidFill>
                  <a:schemeClr val="tx1"/>
                </a:solidFill>
              </a:rPr>
              <a:t>Kalsiyum </a:t>
            </a:r>
            <a:r>
              <a:rPr lang="tr-TR" sz="1800" dirty="0">
                <a:solidFill>
                  <a:schemeClr val="tx1"/>
                </a:solidFill>
              </a:rPr>
              <a:t>fosfatın </a:t>
            </a:r>
            <a:r>
              <a:rPr lang="tr-TR" sz="1800" dirty="0" err="1">
                <a:solidFill>
                  <a:schemeClr val="tx1"/>
                </a:solidFill>
              </a:rPr>
              <a:t>presipitasyonunu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smtClean="0">
                <a:solidFill>
                  <a:schemeClr val="tx1"/>
                </a:solidFill>
              </a:rPr>
              <a:t>engelleyen protein</a:t>
            </a: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Sialin</a:t>
            </a:r>
            <a:r>
              <a:rPr lang="tr-TR" sz="1800" b="1" dirty="0" smtClean="0">
                <a:solidFill>
                  <a:schemeClr val="tx1"/>
                </a:solidFill>
              </a:rPr>
              <a:t>; </a:t>
            </a:r>
            <a:r>
              <a:rPr lang="tr-TR" sz="1800" dirty="0" err="1" smtClean="0">
                <a:solidFill>
                  <a:schemeClr val="tx1"/>
                </a:solidFill>
              </a:rPr>
              <a:t>pH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nın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smtClean="0">
                <a:solidFill>
                  <a:schemeClr val="tx1"/>
                </a:solidFill>
              </a:rPr>
              <a:t>yükselmesi</a:t>
            </a: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Histalin</a:t>
            </a:r>
            <a:r>
              <a:rPr lang="tr-TR" sz="1800" b="1" dirty="0" smtClean="0">
                <a:solidFill>
                  <a:schemeClr val="tx1"/>
                </a:solidFill>
              </a:rPr>
              <a:t>;</a:t>
            </a:r>
            <a:r>
              <a:rPr lang="tr-TR" sz="1800" dirty="0" err="1" smtClean="0">
                <a:solidFill>
                  <a:schemeClr val="tx1"/>
                </a:solidFill>
              </a:rPr>
              <a:t>antimikrobiyal</a:t>
            </a:r>
            <a:r>
              <a:rPr lang="tr-TR" sz="1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Kallikrein</a:t>
            </a:r>
            <a:r>
              <a:rPr lang="tr-TR" sz="1800" b="1" dirty="0" smtClean="0">
                <a:solidFill>
                  <a:schemeClr val="tx1"/>
                </a:solidFill>
              </a:rPr>
              <a:t>;</a:t>
            </a:r>
            <a:r>
              <a:rPr lang="tr-TR" sz="1800" dirty="0" smtClean="0">
                <a:solidFill>
                  <a:schemeClr val="tx1"/>
                </a:solidFill>
              </a:rPr>
              <a:t>kan pıhtılaşması</a:t>
            </a: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Tükürük </a:t>
            </a:r>
            <a:r>
              <a:rPr lang="tr-TR" sz="1800" b="1" dirty="0" err="1" smtClean="0">
                <a:solidFill>
                  <a:schemeClr val="tx1"/>
                </a:solidFill>
              </a:rPr>
              <a:t>aglutinleri</a:t>
            </a:r>
            <a:r>
              <a:rPr lang="tr-TR" sz="1800" b="1" dirty="0" smtClean="0">
                <a:solidFill>
                  <a:schemeClr val="tx1"/>
                </a:solidFill>
              </a:rPr>
              <a:t>;</a:t>
            </a:r>
            <a:r>
              <a:rPr lang="tr-TR" sz="1800" dirty="0" smtClean="0">
                <a:solidFill>
                  <a:schemeClr val="tx1"/>
                </a:solidFill>
              </a:rPr>
              <a:t>bakterilere </a:t>
            </a:r>
            <a:r>
              <a:rPr lang="tr-TR" sz="1800" dirty="0">
                <a:solidFill>
                  <a:schemeClr val="tx1"/>
                </a:solidFill>
              </a:rPr>
              <a:t>bağlanma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err="1" smtClean="0">
                <a:solidFill>
                  <a:schemeClr val="tx1"/>
                </a:solidFill>
              </a:rPr>
              <a:t>Haptokorrin</a:t>
            </a:r>
            <a:r>
              <a:rPr lang="tr-TR" sz="1800" b="1" dirty="0" smtClean="0">
                <a:solidFill>
                  <a:schemeClr val="tx1"/>
                </a:solidFill>
              </a:rPr>
              <a:t>; </a:t>
            </a:r>
            <a:r>
              <a:rPr lang="tr-TR" sz="1800" dirty="0" smtClean="0">
                <a:solidFill>
                  <a:schemeClr val="tx1"/>
                </a:solidFill>
              </a:rPr>
              <a:t>vitamin </a:t>
            </a:r>
            <a:r>
              <a:rPr lang="tr-TR" sz="1800" dirty="0">
                <a:solidFill>
                  <a:schemeClr val="tx1"/>
                </a:solidFill>
              </a:rPr>
              <a:t>B ye bağlanma </a:t>
            </a:r>
            <a:endParaRPr lang="tr-TR" sz="1800" dirty="0" smtClean="0">
              <a:solidFill>
                <a:schemeClr val="tx1"/>
              </a:solidFill>
            </a:endParaRPr>
          </a:p>
          <a:p>
            <a:pPr algn="just"/>
            <a:r>
              <a:rPr lang="tr-TR" sz="1800" b="1" dirty="0" smtClean="0">
                <a:solidFill>
                  <a:schemeClr val="tx1"/>
                </a:solidFill>
              </a:rPr>
              <a:t>Lökositler</a:t>
            </a:r>
            <a:endParaRPr lang="tr-TR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1600" b="1" dirty="0" smtClean="0"/>
              <a:t/>
            </a:r>
            <a:br>
              <a:rPr lang="tr-TR" sz="1600" b="1" dirty="0" smtClean="0"/>
            </a:br>
            <a:r>
              <a:rPr lang="tr-TR" sz="1600" b="1" dirty="0"/>
              <a:t/>
            </a:r>
            <a:br>
              <a:rPr lang="tr-TR" sz="1600" b="1" dirty="0"/>
            </a:br>
            <a:r>
              <a:rPr lang="tr-TR" sz="1600" b="1" dirty="0" smtClean="0"/>
              <a:t/>
            </a:r>
            <a:br>
              <a:rPr lang="tr-TR" sz="1600" b="1" dirty="0" smtClean="0"/>
            </a:br>
            <a:r>
              <a:rPr lang="tr-TR" sz="1600" b="1" dirty="0" smtClean="0"/>
              <a:t>Tükürüğün İçeriği</a:t>
            </a:r>
            <a:r>
              <a:rPr lang="tr-TR" sz="1600" dirty="0"/>
              <a:t/>
            </a:r>
            <a:br>
              <a:rPr lang="tr-TR" sz="1600" dirty="0"/>
            </a:br>
            <a:r>
              <a:rPr lang="tr-TR" sz="4000" b="1" dirty="0" smtClean="0"/>
              <a:t>İnorganik İçerik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971600" y="1412776"/>
            <a:ext cx="7416824" cy="5040560"/>
          </a:xfrm>
        </p:spPr>
        <p:txBody>
          <a:bodyPr>
            <a:noAutofit/>
          </a:bodyPr>
          <a:lstStyle/>
          <a:p>
            <a:pPr algn="just"/>
            <a:r>
              <a:rPr lang="tr-TR" sz="2800" b="1" dirty="0" smtClean="0">
                <a:solidFill>
                  <a:schemeClr val="tx1"/>
                </a:solidFill>
              </a:rPr>
              <a:t>Elektrolitler: </a:t>
            </a:r>
            <a:r>
              <a:rPr lang="tr-TR" sz="2800" dirty="0" smtClean="0">
                <a:solidFill>
                  <a:schemeClr val="tx1"/>
                </a:solidFill>
              </a:rPr>
              <a:t>sodyum (</a:t>
            </a:r>
            <a:r>
              <a:rPr lang="tr-TR" sz="2800" dirty="0" err="1" smtClean="0">
                <a:solidFill>
                  <a:schemeClr val="tx1"/>
                </a:solidFill>
              </a:rPr>
              <a:t>osmotik</a:t>
            </a:r>
            <a:r>
              <a:rPr lang="tr-TR" sz="2800" dirty="0" smtClean="0">
                <a:solidFill>
                  <a:schemeClr val="tx1"/>
                </a:solidFill>
              </a:rPr>
              <a:t> etki), </a:t>
            </a:r>
            <a:r>
              <a:rPr lang="tr-TR" sz="2800" dirty="0">
                <a:solidFill>
                  <a:schemeClr val="tx1"/>
                </a:solidFill>
              </a:rPr>
              <a:t>potasyum ve </a:t>
            </a:r>
            <a:r>
              <a:rPr lang="tr-TR" sz="2800" dirty="0" smtClean="0">
                <a:solidFill>
                  <a:schemeClr val="tx1"/>
                </a:solidFill>
              </a:rPr>
              <a:t>klor. </a:t>
            </a:r>
          </a:p>
          <a:p>
            <a:pPr algn="just"/>
            <a:r>
              <a:rPr lang="tr-TR" sz="2800" b="1" dirty="0" smtClean="0">
                <a:solidFill>
                  <a:schemeClr val="tx1"/>
                </a:solidFill>
              </a:rPr>
              <a:t>Kalsiyum</a:t>
            </a:r>
          </a:p>
          <a:p>
            <a:pPr algn="just"/>
            <a:r>
              <a:rPr lang="tr-TR" sz="2800" b="1" dirty="0">
                <a:solidFill>
                  <a:schemeClr val="tx1"/>
                </a:solidFill>
              </a:rPr>
              <a:t>İnorganik </a:t>
            </a:r>
            <a:r>
              <a:rPr lang="tr-TR" sz="2800" b="1" dirty="0" smtClean="0">
                <a:solidFill>
                  <a:schemeClr val="tx1"/>
                </a:solidFill>
              </a:rPr>
              <a:t>fosfat</a:t>
            </a:r>
          </a:p>
          <a:p>
            <a:pPr algn="just"/>
            <a:r>
              <a:rPr lang="tr-TR" sz="2800" b="1" dirty="0" err="1" smtClean="0">
                <a:solidFill>
                  <a:schemeClr val="tx1"/>
                </a:solidFill>
              </a:rPr>
              <a:t>Florür</a:t>
            </a:r>
            <a:endParaRPr lang="tr-TR" sz="280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2800" b="1" dirty="0">
                <a:solidFill>
                  <a:schemeClr val="tx1"/>
                </a:solidFill>
              </a:rPr>
              <a:t>Bikarbonat</a:t>
            </a:r>
            <a:r>
              <a:rPr lang="tr-TR" sz="2800" dirty="0">
                <a:solidFill>
                  <a:schemeClr val="tx1"/>
                </a:solidFill>
              </a:rPr>
              <a:t>, tükürüğün esas </a:t>
            </a:r>
            <a:r>
              <a:rPr lang="tr-TR" sz="2800" dirty="0" smtClean="0">
                <a:solidFill>
                  <a:schemeClr val="tx1"/>
                </a:solidFill>
              </a:rPr>
              <a:t>tamponu</a:t>
            </a:r>
          </a:p>
          <a:p>
            <a:pPr algn="just"/>
            <a:r>
              <a:rPr lang="tr-TR" sz="2800" b="1" dirty="0" smtClean="0">
                <a:solidFill>
                  <a:schemeClr val="tx1"/>
                </a:solidFill>
              </a:rPr>
              <a:t>Diğer;</a:t>
            </a: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>
                <a:solidFill>
                  <a:schemeClr val="tx1"/>
                </a:solidFill>
              </a:rPr>
              <a:t>iyot, üre, ürik asit, amonyak, glikoz, </a:t>
            </a:r>
            <a:r>
              <a:rPr lang="tr-TR" sz="2800" dirty="0" err="1">
                <a:solidFill>
                  <a:schemeClr val="tx1"/>
                </a:solidFill>
              </a:rPr>
              <a:t>civa</a:t>
            </a:r>
            <a:r>
              <a:rPr lang="tr-TR" sz="2800" dirty="0">
                <a:solidFill>
                  <a:schemeClr val="tx1"/>
                </a:solidFill>
              </a:rPr>
              <a:t>, bizmut, kurşun, bazı antibiyotikler ve </a:t>
            </a:r>
            <a:r>
              <a:rPr lang="tr-TR" sz="2800" dirty="0" err="1" smtClean="0">
                <a:solidFill>
                  <a:schemeClr val="tx1"/>
                </a:solidFill>
              </a:rPr>
              <a:t>alkolidler</a:t>
            </a:r>
            <a:r>
              <a:rPr lang="tr-TR" sz="2800" dirty="0" smtClean="0">
                <a:solidFill>
                  <a:schemeClr val="tx1"/>
                </a:solidFill>
              </a:rPr>
              <a:t>, Oksijen</a:t>
            </a:r>
            <a:r>
              <a:rPr lang="tr-TR" sz="2800" dirty="0">
                <a:solidFill>
                  <a:schemeClr val="tx1"/>
                </a:solidFill>
              </a:rPr>
              <a:t>, karbondioksit ve nitrojen gazları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/>
              <a:t>TÜKÜRÜĞÜN </a:t>
            </a:r>
            <a:r>
              <a:rPr lang="tr-TR" b="1" dirty="0"/>
              <a:t>ÖZELLİKLERİ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8496944" cy="6237312"/>
          </a:xfrm>
        </p:spPr>
        <p:txBody>
          <a:bodyPr>
            <a:normAutofit/>
          </a:bodyPr>
          <a:lstStyle/>
          <a:p>
            <a:pPr algn="just"/>
            <a:endParaRPr lang="tr-TR" sz="1600" dirty="0" smtClean="0"/>
          </a:p>
          <a:p>
            <a:pPr algn="just"/>
            <a:endParaRPr lang="tr-TR" sz="1600" dirty="0"/>
          </a:p>
          <a:p>
            <a:pPr algn="just"/>
            <a:endParaRPr lang="tr-TR" sz="1600" b="1" dirty="0" smtClean="0">
              <a:solidFill>
                <a:srgbClr val="FF0000"/>
              </a:solidFill>
            </a:endParaRPr>
          </a:p>
          <a:p>
            <a:pPr algn="just"/>
            <a:endParaRPr lang="tr-T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tr-TR" sz="2000" b="1" dirty="0" smtClean="0">
                <a:solidFill>
                  <a:srgbClr val="FF0000"/>
                </a:solidFill>
              </a:rPr>
              <a:t>REMİNERALİZASYON </a:t>
            </a:r>
            <a:r>
              <a:rPr lang="tr-TR" sz="2000" b="1" dirty="0">
                <a:solidFill>
                  <a:srgbClr val="FF0000"/>
                </a:solidFill>
              </a:rPr>
              <a:t>ETKİSİ: </a:t>
            </a:r>
            <a:r>
              <a:rPr lang="tr-TR" sz="20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sz="2000" b="1" dirty="0" smtClean="0">
                <a:solidFill>
                  <a:schemeClr val="tx1"/>
                </a:solidFill>
              </a:rPr>
              <a:t>fosfat</a:t>
            </a:r>
            <a:r>
              <a:rPr lang="tr-TR" sz="2000" b="1" dirty="0">
                <a:solidFill>
                  <a:schemeClr val="tx1"/>
                </a:solidFill>
              </a:rPr>
              <a:t>, magnezyum, </a:t>
            </a:r>
            <a:r>
              <a:rPr lang="tr-TR" sz="2000" b="1" dirty="0" err="1" smtClean="0">
                <a:solidFill>
                  <a:schemeClr val="tx1"/>
                </a:solidFill>
              </a:rPr>
              <a:t>florür</a:t>
            </a:r>
            <a:r>
              <a:rPr lang="tr-TR" sz="2000" b="1" dirty="0" smtClean="0">
                <a:solidFill>
                  <a:schemeClr val="tx1"/>
                </a:solidFill>
              </a:rPr>
              <a:t>…Çürüklere </a:t>
            </a:r>
            <a:r>
              <a:rPr lang="tr-TR" sz="2000" b="1" dirty="0">
                <a:solidFill>
                  <a:schemeClr val="tx1"/>
                </a:solidFill>
              </a:rPr>
              <a:t>karşı daha dirençli bir </a:t>
            </a:r>
            <a:r>
              <a:rPr lang="tr-TR" sz="2000" b="1" dirty="0" smtClean="0">
                <a:solidFill>
                  <a:schemeClr val="tx1"/>
                </a:solidFill>
              </a:rPr>
              <a:t>yapı</a:t>
            </a:r>
          </a:p>
          <a:p>
            <a:pPr algn="just"/>
            <a:r>
              <a:rPr lang="tr-TR" sz="2000" b="1" dirty="0" err="1">
                <a:solidFill>
                  <a:schemeClr val="tx1"/>
                </a:solidFill>
              </a:rPr>
              <a:t>Statherin</a:t>
            </a:r>
            <a:r>
              <a:rPr lang="tr-TR" sz="2000" b="1" dirty="0">
                <a:solidFill>
                  <a:schemeClr val="tx1"/>
                </a:solidFill>
              </a:rPr>
              <a:t> ve </a:t>
            </a:r>
            <a:r>
              <a:rPr lang="tr-TR" sz="2000" b="1" dirty="0" err="1">
                <a:solidFill>
                  <a:schemeClr val="tx1"/>
                </a:solidFill>
              </a:rPr>
              <a:t>prolinden</a:t>
            </a:r>
            <a:r>
              <a:rPr lang="tr-TR" sz="2000" b="1" dirty="0">
                <a:solidFill>
                  <a:schemeClr val="tx1"/>
                </a:solidFill>
              </a:rPr>
              <a:t> zengin </a:t>
            </a:r>
            <a:r>
              <a:rPr lang="tr-TR" sz="2000" b="1" dirty="0" smtClean="0">
                <a:solidFill>
                  <a:schemeClr val="tx1"/>
                </a:solidFill>
              </a:rPr>
              <a:t>proteinler…mine </a:t>
            </a:r>
            <a:r>
              <a:rPr lang="tr-TR" sz="2000" b="1" dirty="0">
                <a:solidFill>
                  <a:schemeClr val="tx1"/>
                </a:solidFill>
              </a:rPr>
              <a:t>lezyonlarının </a:t>
            </a:r>
            <a:r>
              <a:rPr lang="tr-TR" sz="2000" b="1" dirty="0" err="1" smtClean="0">
                <a:solidFill>
                  <a:schemeClr val="tx1"/>
                </a:solidFill>
              </a:rPr>
              <a:t>remineralizasyonu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algn="just"/>
            <a:r>
              <a:rPr lang="tr-TR" sz="2000" b="1" dirty="0">
                <a:solidFill>
                  <a:srgbClr val="FF0000"/>
                </a:solidFill>
              </a:rPr>
              <a:t>ANTİMİKROBİYAL </a:t>
            </a:r>
            <a:r>
              <a:rPr lang="tr-TR" sz="2000" b="1" dirty="0" smtClean="0">
                <a:solidFill>
                  <a:srgbClr val="FF0000"/>
                </a:solidFill>
              </a:rPr>
              <a:t>ETKİ: </a:t>
            </a:r>
            <a:r>
              <a:rPr lang="tr-TR" sz="2000" b="1" dirty="0" err="1">
                <a:solidFill>
                  <a:schemeClr val="tx1"/>
                </a:solidFill>
              </a:rPr>
              <a:t>lizozim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peroksidaz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Ig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laktoferrin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musinler</a:t>
            </a:r>
            <a:r>
              <a:rPr lang="tr-TR" sz="2000" b="1" dirty="0">
                <a:solidFill>
                  <a:schemeClr val="tx1"/>
                </a:solidFill>
              </a:rPr>
              <a:t>, </a:t>
            </a:r>
            <a:r>
              <a:rPr lang="tr-TR" sz="2000" b="1" dirty="0" err="1">
                <a:solidFill>
                  <a:schemeClr val="tx1"/>
                </a:solidFill>
              </a:rPr>
              <a:t>prolinden</a:t>
            </a:r>
            <a:r>
              <a:rPr lang="tr-TR" sz="2000" b="1" dirty="0">
                <a:solidFill>
                  <a:schemeClr val="tx1"/>
                </a:solidFill>
              </a:rPr>
              <a:t> zengin </a:t>
            </a:r>
            <a:r>
              <a:rPr lang="tr-TR" sz="2000" b="1" dirty="0" err="1">
                <a:solidFill>
                  <a:schemeClr val="tx1"/>
                </a:solidFill>
              </a:rPr>
              <a:t>glikoproteinler</a:t>
            </a:r>
            <a:r>
              <a:rPr lang="tr-TR" sz="2000" b="1" dirty="0">
                <a:solidFill>
                  <a:schemeClr val="tx1"/>
                </a:solidFill>
              </a:rPr>
              <a:t> ve </a:t>
            </a:r>
            <a:r>
              <a:rPr lang="tr-TR" sz="2000" b="1" dirty="0" err="1" smtClean="0">
                <a:solidFill>
                  <a:schemeClr val="tx1"/>
                </a:solidFill>
              </a:rPr>
              <a:t>aglutininlerdir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lvl="0" algn="just"/>
            <a:r>
              <a:rPr lang="tr-TR" sz="2000" b="1" dirty="0">
                <a:solidFill>
                  <a:srgbClr val="FF0000"/>
                </a:solidFill>
              </a:rPr>
              <a:t>TAMPONLAMA </a:t>
            </a:r>
            <a:r>
              <a:rPr lang="tr-TR" sz="2000" b="1" dirty="0" smtClean="0">
                <a:solidFill>
                  <a:srgbClr val="FF0000"/>
                </a:solidFill>
              </a:rPr>
              <a:t>ÖZELLİĞİ: </a:t>
            </a:r>
            <a:r>
              <a:rPr lang="tr-TR" sz="2000" b="1" dirty="0">
                <a:solidFill>
                  <a:schemeClr val="tx1"/>
                </a:solidFill>
              </a:rPr>
              <a:t>karbonit asit, bikarbonat ve fosfatlar tampon vazifesi görürler. Yani asitleri nötralize ederler. 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lvl="0" algn="just"/>
            <a:r>
              <a:rPr lang="tr-TR" sz="2000" b="1" dirty="0">
                <a:solidFill>
                  <a:srgbClr val="FF0000"/>
                </a:solidFill>
              </a:rPr>
              <a:t>ŞEKER </a:t>
            </a:r>
            <a:r>
              <a:rPr lang="tr-TR" sz="2000" b="1" dirty="0" smtClean="0">
                <a:solidFill>
                  <a:srgbClr val="FF0000"/>
                </a:solidFill>
              </a:rPr>
              <a:t>KLİRENSİ</a:t>
            </a:r>
          </a:p>
          <a:p>
            <a:pPr lvl="0" algn="just"/>
            <a:r>
              <a:rPr lang="tr-TR" sz="2000" b="1" dirty="0">
                <a:solidFill>
                  <a:srgbClr val="FF0000"/>
                </a:solidFill>
              </a:rPr>
              <a:t>MUKOZAL BÜTÜNLÜĞE </a:t>
            </a:r>
            <a:r>
              <a:rPr lang="tr-TR" sz="2000" b="1" dirty="0" smtClean="0">
                <a:solidFill>
                  <a:srgbClr val="FF0000"/>
                </a:solidFill>
              </a:rPr>
              <a:t>ETKİ: </a:t>
            </a:r>
            <a:r>
              <a:rPr lang="tr-TR" sz="2000" b="1" dirty="0" smtClean="0">
                <a:solidFill>
                  <a:schemeClr val="tx1"/>
                </a:solidFill>
              </a:rPr>
              <a:t>Ağız </a:t>
            </a:r>
            <a:r>
              <a:rPr lang="tr-TR" sz="2000" b="1" dirty="0">
                <a:solidFill>
                  <a:schemeClr val="tx1"/>
                </a:solidFill>
              </a:rPr>
              <a:t>mukozasını </a:t>
            </a:r>
            <a:r>
              <a:rPr lang="tr-TR" sz="2000" b="1" dirty="0" smtClean="0">
                <a:solidFill>
                  <a:schemeClr val="tx1"/>
                </a:solidFill>
              </a:rPr>
              <a:t>ıslatma</a:t>
            </a:r>
          </a:p>
          <a:p>
            <a:pPr algn="just"/>
            <a:r>
              <a:rPr lang="tr-TR" sz="2000" b="1" dirty="0">
                <a:solidFill>
                  <a:srgbClr val="FF0000"/>
                </a:solidFill>
              </a:rPr>
              <a:t>SİNDİRİM </a:t>
            </a:r>
            <a:r>
              <a:rPr lang="tr-TR" sz="2000" b="1" dirty="0" smtClean="0">
                <a:solidFill>
                  <a:srgbClr val="FF0000"/>
                </a:solidFill>
              </a:rPr>
              <a:t>ETKİSİ: </a:t>
            </a:r>
            <a:r>
              <a:rPr lang="tr-TR" sz="2000" b="1" dirty="0" smtClean="0">
                <a:solidFill>
                  <a:schemeClr val="tx1"/>
                </a:solidFill>
              </a:rPr>
              <a:t>alfa-amilaz </a:t>
            </a:r>
            <a:r>
              <a:rPr lang="tr-TR" sz="2000" b="1" dirty="0">
                <a:solidFill>
                  <a:schemeClr val="tx1"/>
                </a:solidFill>
              </a:rPr>
              <a:t>ve </a:t>
            </a:r>
            <a:r>
              <a:rPr lang="tr-TR" sz="2000" b="1" dirty="0" err="1" smtClean="0">
                <a:solidFill>
                  <a:schemeClr val="tx1"/>
                </a:solidFill>
              </a:rPr>
              <a:t>pityalin</a:t>
            </a:r>
            <a:r>
              <a:rPr lang="tr-TR" sz="2000" b="1" dirty="0" smtClean="0">
                <a:solidFill>
                  <a:schemeClr val="tx1"/>
                </a:solidFill>
              </a:rPr>
              <a:t>/</a:t>
            </a:r>
            <a:r>
              <a:rPr lang="tr-TR" sz="2000" b="1" dirty="0" err="1" smtClean="0">
                <a:solidFill>
                  <a:schemeClr val="tx1"/>
                </a:solidFill>
              </a:rPr>
              <a:t>Musin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lvl="0" algn="just"/>
            <a:r>
              <a:rPr lang="tr-TR" sz="2000" b="1" dirty="0">
                <a:solidFill>
                  <a:srgbClr val="FF0000"/>
                </a:solidFill>
              </a:rPr>
              <a:t>TAT </a:t>
            </a:r>
            <a:r>
              <a:rPr lang="tr-TR" sz="2000" b="1" dirty="0" smtClean="0">
                <a:solidFill>
                  <a:srgbClr val="FF0000"/>
                </a:solidFill>
              </a:rPr>
              <a:t>ETKİSİ </a:t>
            </a:r>
            <a:endParaRPr lang="tr-TR" sz="2000" b="1" dirty="0">
              <a:solidFill>
                <a:srgbClr val="FF0000"/>
              </a:solidFill>
            </a:endParaRPr>
          </a:p>
          <a:p>
            <a:endParaRPr lang="tr-TR" sz="2400" dirty="0"/>
          </a:p>
          <a:p>
            <a:pPr lvl="0"/>
            <a:endParaRPr lang="tr-TR" sz="2400" dirty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TÜKÜRÜĞÜN ÇÜRÜK OLUŞUMU ÜZERİNE ETKİSİ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784976" cy="4370040"/>
          </a:xfrm>
        </p:spPr>
        <p:txBody>
          <a:bodyPr>
            <a:normAutofit/>
          </a:bodyPr>
          <a:lstStyle/>
          <a:p>
            <a:r>
              <a:rPr lang="tr-TR" sz="2800" dirty="0"/>
              <a:t>Salgılanan </a:t>
            </a:r>
            <a:r>
              <a:rPr lang="tr-TR" sz="2800" dirty="0">
                <a:solidFill>
                  <a:srgbClr val="FF0000"/>
                </a:solidFill>
              </a:rPr>
              <a:t>tükürüğün miktarı </a:t>
            </a:r>
            <a:r>
              <a:rPr lang="tr-TR" sz="2800" dirty="0"/>
              <a:t>azalırsa, tükürük viskozitesi artar ve tükürüğün asit karakteri uzun süre devam ederse çürük oluşumu artar. </a:t>
            </a:r>
            <a:endParaRPr lang="tr-TR" sz="2800" dirty="0" smtClean="0"/>
          </a:p>
          <a:p>
            <a:r>
              <a:rPr lang="tr-TR" sz="2800" dirty="0">
                <a:solidFill>
                  <a:srgbClr val="FF0000"/>
                </a:solidFill>
              </a:rPr>
              <a:t>tükürüğün </a:t>
            </a:r>
            <a:r>
              <a:rPr lang="tr-TR" sz="2800" dirty="0" err="1">
                <a:solidFill>
                  <a:srgbClr val="FF0000"/>
                </a:solidFill>
              </a:rPr>
              <a:t>pH</a:t>
            </a:r>
            <a:r>
              <a:rPr lang="tr-TR" sz="2800" dirty="0">
                <a:solidFill>
                  <a:srgbClr val="FF0000"/>
                </a:solidFill>
              </a:rPr>
              <a:t> değeri</a:t>
            </a:r>
            <a:r>
              <a:rPr lang="tr-TR" sz="2800" dirty="0"/>
              <a:t>nin </a:t>
            </a:r>
            <a:r>
              <a:rPr lang="tr-TR" sz="2800" dirty="0" smtClean="0"/>
              <a:t>≤5.5 olması ile </a:t>
            </a:r>
            <a:r>
              <a:rPr lang="tr-TR" sz="2800" dirty="0" err="1"/>
              <a:t>demineralizasyon</a:t>
            </a:r>
            <a:r>
              <a:rPr lang="tr-TR" sz="2800" dirty="0"/>
              <a:t> meydana gelir</a:t>
            </a:r>
            <a:r>
              <a:rPr lang="tr-TR" sz="2800" dirty="0" smtClean="0"/>
              <a:t>.</a:t>
            </a:r>
          </a:p>
          <a:p>
            <a:r>
              <a:rPr lang="tr-TR" sz="2800" dirty="0">
                <a:solidFill>
                  <a:srgbClr val="FF0000"/>
                </a:solidFill>
              </a:rPr>
              <a:t>Tükürük akış hızı </a:t>
            </a:r>
            <a:r>
              <a:rPr lang="tr-TR" sz="2800" dirty="0" smtClean="0"/>
              <a:t>azalırsa mikroorganizmaların </a:t>
            </a:r>
            <a:r>
              <a:rPr lang="tr-TR" sz="2800" dirty="0"/>
              <a:t>diş yüzeylerinden </a:t>
            </a:r>
            <a:r>
              <a:rPr lang="tr-TR" sz="2800" dirty="0" smtClean="0"/>
              <a:t>uzaklaştırılması </a:t>
            </a:r>
            <a:r>
              <a:rPr lang="tr-TR" sz="2800" dirty="0"/>
              <a:t>ve mekanik temizlemenin </a:t>
            </a:r>
            <a:r>
              <a:rPr lang="tr-TR" sz="2800" dirty="0" smtClean="0"/>
              <a:t>oluşması engellenir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TÜKÜRÜK AKIŞ HIZINI ETKİLEYEN FİZYOLOJİK NEDENLER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6984776" cy="451405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tr-TR" dirty="0" err="1" smtClean="0">
                <a:solidFill>
                  <a:schemeClr val="tx1"/>
                </a:solidFill>
              </a:rPr>
              <a:t>Dehidratasyon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tr-TR" dirty="0" smtClean="0">
                <a:solidFill>
                  <a:schemeClr val="tx1"/>
                </a:solidFill>
              </a:rPr>
              <a:t>Egzersiz</a:t>
            </a:r>
            <a:endParaRPr lang="tr-TR" dirty="0">
              <a:solidFill>
                <a:schemeClr val="tx1"/>
              </a:solidFill>
            </a:endParaRPr>
          </a:p>
          <a:p>
            <a:pPr lvl="0"/>
            <a:r>
              <a:rPr lang="tr-TR" dirty="0">
                <a:solidFill>
                  <a:schemeClr val="tx1"/>
                </a:solidFill>
              </a:rPr>
              <a:t>Kronik korku ve </a:t>
            </a:r>
            <a:r>
              <a:rPr lang="tr-TR" dirty="0" smtClean="0">
                <a:solidFill>
                  <a:schemeClr val="tx1"/>
                </a:solidFill>
              </a:rPr>
              <a:t>depresyon</a:t>
            </a:r>
          </a:p>
          <a:p>
            <a:pPr lvl="0"/>
            <a:r>
              <a:rPr lang="tr-TR" dirty="0" err="1" smtClean="0">
                <a:solidFill>
                  <a:schemeClr val="tx1"/>
                </a:solidFill>
              </a:rPr>
              <a:t>Menapoz</a:t>
            </a:r>
            <a:endParaRPr lang="tr-TR" dirty="0" smtClean="0">
              <a:solidFill>
                <a:schemeClr val="tx1"/>
              </a:solidFill>
            </a:endParaRPr>
          </a:p>
          <a:p>
            <a:pPr lvl="0"/>
            <a:endParaRPr lang="tr-TR" dirty="0" smtClean="0">
              <a:solidFill>
                <a:schemeClr val="tx1"/>
              </a:solidFill>
            </a:endParaRPr>
          </a:p>
          <a:p>
            <a:pPr lvl="0"/>
            <a:endParaRPr lang="tr-TR" dirty="0">
              <a:solidFill>
                <a:schemeClr val="tx1"/>
              </a:solidFill>
            </a:endParaRPr>
          </a:p>
          <a:p>
            <a:pPr lvl="0"/>
            <a:endParaRPr lang="tr-TR" dirty="0">
              <a:solidFill>
                <a:schemeClr val="tx1"/>
              </a:solidFill>
            </a:endParaRPr>
          </a:p>
          <a:p>
            <a:pPr lvl="0"/>
            <a:r>
              <a:rPr lang="tr-TR" dirty="0">
                <a:solidFill>
                  <a:schemeClr val="tx1"/>
                </a:solidFill>
              </a:rPr>
              <a:t>Psikolojik </a:t>
            </a:r>
            <a:r>
              <a:rPr lang="tr-TR" dirty="0" smtClean="0">
                <a:solidFill>
                  <a:schemeClr val="tx1"/>
                </a:solidFill>
              </a:rPr>
              <a:t>uyarı</a:t>
            </a:r>
            <a:endParaRPr lang="tr-TR" dirty="0">
              <a:solidFill>
                <a:schemeClr val="tx1"/>
              </a:solidFill>
            </a:endParaRPr>
          </a:p>
          <a:p>
            <a:pPr lvl="0"/>
            <a:r>
              <a:rPr lang="tr-TR" dirty="0" smtClean="0">
                <a:solidFill>
                  <a:schemeClr val="tx1"/>
                </a:solidFill>
              </a:rPr>
              <a:t>Çiğneme</a:t>
            </a:r>
            <a:endParaRPr lang="tr-TR" dirty="0">
              <a:solidFill>
                <a:schemeClr val="tx1"/>
              </a:solidFill>
            </a:endParaRPr>
          </a:p>
          <a:p>
            <a:pPr lvl="0"/>
            <a:r>
              <a:rPr lang="tr-TR" dirty="0" smtClean="0">
                <a:solidFill>
                  <a:schemeClr val="tx1"/>
                </a:solidFill>
              </a:rPr>
              <a:t>Tat (</a:t>
            </a:r>
            <a:r>
              <a:rPr lang="tr-TR" dirty="0">
                <a:solidFill>
                  <a:schemeClr val="tx1"/>
                </a:solidFill>
              </a:rPr>
              <a:t>en fazla ekşi sonra tatlı ve tuzlu sonra acı)</a:t>
            </a:r>
          </a:p>
          <a:p>
            <a:pPr lvl="0"/>
            <a:r>
              <a:rPr lang="tr-TR" dirty="0" smtClean="0">
                <a:solidFill>
                  <a:schemeClr val="tx1"/>
                </a:solidFill>
              </a:rPr>
              <a:t>Gebelik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6156176" y="20608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karı Ok"/>
          <p:cNvSpPr/>
          <p:nvPr/>
        </p:nvSpPr>
        <p:spPr>
          <a:xfrm>
            <a:off x="7308304" y="465313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TÜKÜRÜK AKIŞ HIZINI ETKİLEYEN PATOLOJİK NEDENLER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7160840" cy="537321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r-TR" dirty="0" err="1" smtClean="0">
                <a:solidFill>
                  <a:schemeClr val="tx1"/>
                </a:solidFill>
              </a:rPr>
              <a:t>Sarcoidosis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Sjögren</a:t>
            </a:r>
            <a:r>
              <a:rPr lang="tr-TR" dirty="0" smtClean="0">
                <a:solidFill>
                  <a:schemeClr val="tx1"/>
                </a:solidFill>
              </a:rPr>
              <a:t> sendromu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Radyoterapi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Tümör,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enfeksiyon,</a:t>
            </a:r>
            <a:r>
              <a:rPr lang="tr-TR" dirty="0">
                <a:solidFill>
                  <a:schemeClr val="tx1"/>
                </a:solidFill>
              </a:rPr>
              <a:t> tükürük bezi kanallarının tıkanması (taş, tümör, </a:t>
            </a:r>
            <a:r>
              <a:rPr lang="tr-TR" dirty="0" err="1">
                <a:solidFill>
                  <a:schemeClr val="tx1"/>
                </a:solidFill>
              </a:rPr>
              <a:t>skatris</a:t>
            </a:r>
            <a:r>
              <a:rPr lang="tr-TR" dirty="0">
                <a:solidFill>
                  <a:schemeClr val="tx1"/>
                </a:solidFill>
              </a:rPr>
              <a:t>) 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İlaç kullanımı</a:t>
            </a:r>
            <a:r>
              <a:rPr lang="tr-TR" dirty="0" smtClean="0">
                <a:solidFill>
                  <a:schemeClr val="tx1"/>
                </a:solidFill>
              </a:rPr>
              <a:t>: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Antikolinerjik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ilaçlar, </a:t>
            </a:r>
            <a:r>
              <a:rPr lang="tr-TR" dirty="0">
                <a:solidFill>
                  <a:schemeClr val="tx1"/>
                </a:solidFill>
              </a:rPr>
              <a:t>narkotik </a:t>
            </a:r>
            <a:r>
              <a:rPr lang="tr-TR" dirty="0" smtClean="0">
                <a:solidFill>
                  <a:schemeClr val="tx1"/>
                </a:solidFill>
              </a:rPr>
              <a:t>analjezikler, </a:t>
            </a:r>
            <a:r>
              <a:rPr lang="tr-TR" dirty="0" err="1" smtClean="0">
                <a:solidFill>
                  <a:schemeClr val="tx1"/>
                </a:solidFill>
              </a:rPr>
              <a:t>antidepresan</a:t>
            </a:r>
            <a:r>
              <a:rPr lang="tr-TR" dirty="0" smtClean="0">
                <a:solidFill>
                  <a:schemeClr val="tx1"/>
                </a:solidFill>
              </a:rPr>
              <a:t> ilaçlar </a:t>
            </a:r>
          </a:p>
          <a:p>
            <a:r>
              <a:rPr lang="tr-TR" dirty="0" err="1">
                <a:solidFill>
                  <a:schemeClr val="tx1"/>
                </a:solidFill>
              </a:rPr>
              <a:t>Diabetes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mellitus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err="1">
                <a:solidFill>
                  <a:schemeClr val="tx1"/>
                </a:solidFill>
              </a:rPr>
              <a:t>Konjenital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eksiklik</a:t>
            </a:r>
          </a:p>
          <a:p>
            <a:r>
              <a:rPr lang="tr-TR" dirty="0">
                <a:solidFill>
                  <a:schemeClr val="tx1"/>
                </a:solidFill>
              </a:rPr>
              <a:t>Akut </a:t>
            </a:r>
            <a:r>
              <a:rPr lang="tr-TR" dirty="0" err="1">
                <a:solidFill>
                  <a:schemeClr val="tx1"/>
                </a:solidFill>
              </a:rPr>
              <a:t>viral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hastalıklar</a:t>
            </a:r>
          </a:p>
          <a:p>
            <a:r>
              <a:rPr lang="tr-TR" dirty="0" err="1">
                <a:solidFill>
                  <a:schemeClr val="tx1"/>
                </a:solidFill>
              </a:rPr>
              <a:t>Gastrointestinal</a:t>
            </a:r>
            <a:r>
              <a:rPr lang="tr-TR" dirty="0">
                <a:solidFill>
                  <a:schemeClr val="tx1"/>
                </a:solidFill>
              </a:rPr>
              <a:t> uyaranlar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556792"/>
            <a:ext cx="1584176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TÜKÜRÜK AKIŞ HIZI SONUÇLARININ DEĞERLENDİRİLMESİ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43608" y="908720"/>
            <a:ext cx="6944816" cy="1224136"/>
          </a:xfrm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r>
              <a:rPr lang="tr-TR" sz="9600" dirty="0" err="1" smtClean="0">
                <a:solidFill>
                  <a:schemeClr val="tx1"/>
                </a:solidFill>
              </a:rPr>
              <a:t>Xerostomia</a:t>
            </a:r>
            <a:r>
              <a:rPr lang="tr-TR" sz="9600" dirty="0" smtClean="0">
                <a:solidFill>
                  <a:schemeClr val="tx1"/>
                </a:solidFill>
              </a:rPr>
              <a:t>;</a:t>
            </a:r>
            <a:r>
              <a:rPr lang="tr-TR" sz="9600" dirty="0">
                <a:solidFill>
                  <a:schemeClr val="tx1"/>
                </a:solidFill>
              </a:rPr>
              <a:t> ağız kuruluğu </a:t>
            </a:r>
            <a:endParaRPr lang="tr-TR" sz="9600" dirty="0" smtClean="0">
              <a:solidFill>
                <a:schemeClr val="tx1"/>
              </a:solidFill>
            </a:endParaRPr>
          </a:p>
          <a:p>
            <a:pPr algn="ctr"/>
            <a:r>
              <a:rPr lang="tr-TR" sz="9600" b="1" dirty="0">
                <a:solidFill>
                  <a:schemeClr val="tx1"/>
                </a:solidFill>
              </a:rPr>
              <a:t>Uyarılmamış ve uyarılmış tükürük akış hızı değerleri (mL/</a:t>
            </a:r>
            <a:r>
              <a:rPr lang="tr-TR" sz="9600" b="1" dirty="0" err="1">
                <a:solidFill>
                  <a:schemeClr val="tx1"/>
                </a:solidFill>
              </a:rPr>
              <a:t>dk</a:t>
            </a:r>
            <a:r>
              <a:rPr lang="tr-TR" sz="9600" b="1" dirty="0">
                <a:solidFill>
                  <a:schemeClr val="tx1"/>
                </a:solidFill>
              </a:rPr>
              <a:t> </a:t>
            </a:r>
            <a:r>
              <a:rPr lang="tr-TR" sz="9600" b="1" dirty="0" smtClean="0">
                <a:solidFill>
                  <a:schemeClr val="tx1"/>
                </a:solidFill>
              </a:rPr>
              <a:t>olarak)</a:t>
            </a:r>
          </a:p>
          <a:p>
            <a:pPr algn="l"/>
            <a:endParaRPr lang="tr-TR" dirty="0" smtClean="0"/>
          </a:p>
          <a:p>
            <a:pPr algn="l"/>
            <a:endParaRPr lang="tr-TR" dirty="0"/>
          </a:p>
          <a:p>
            <a:pPr algn="l"/>
            <a:endParaRPr lang="tr-TR" dirty="0" smtClean="0"/>
          </a:p>
          <a:p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1043608" y="2276874"/>
          <a:ext cx="7056784" cy="4248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196"/>
                <a:gridCol w="1764196"/>
                <a:gridCol w="1764196"/>
                <a:gridCol w="1764196"/>
              </a:tblGrid>
              <a:tr h="1416157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Normal akış hızı</a:t>
                      </a:r>
                      <a:endParaRPr lang="tr-TR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Düşük akış hızı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Tükürük azlığı</a:t>
                      </a:r>
                      <a:endParaRPr lang="tr-TR" dirty="0"/>
                    </a:p>
                  </a:txBody>
                  <a:tcPr/>
                </a:tc>
              </a:tr>
              <a:tr h="1416157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Uyarılmamış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Times New Roman"/>
                        </a:rPr>
                        <a:t>0.3-0.4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Times New Roman"/>
                        </a:rPr>
                        <a:t>0.1-0.3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Times New Roman"/>
                        </a:rPr>
                        <a:t>&lt;0.1</a:t>
                      </a:r>
                    </a:p>
                  </a:txBody>
                  <a:tcPr marL="68580" marR="68580" marT="0" marB="0"/>
                </a:tc>
              </a:tr>
              <a:tr h="1416157">
                <a:tc>
                  <a:txBody>
                    <a:bodyPr/>
                    <a:lstStyle/>
                    <a:p>
                      <a:r>
                        <a:rPr lang="tr-T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Uyarılmış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Times New Roman"/>
                        </a:rPr>
                        <a:t>1.0-2.0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latin typeface="Times New Roman"/>
                          <a:ea typeface="Times New Roman"/>
                        </a:rPr>
                        <a:t>0.7-1.0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latin typeface="Times New Roman"/>
                          <a:ea typeface="Times New Roman"/>
                        </a:rPr>
                        <a:t>&lt;0.7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7016824" cy="4680520"/>
          </a:xfrm>
          <a:ln>
            <a:solidFill>
              <a:schemeClr val="tx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chemeClr val="bg1"/>
                </a:solidFill>
              </a:rPr>
              <a:t>sık sık </a:t>
            </a:r>
            <a:r>
              <a:rPr lang="tr-TR" b="1" dirty="0">
                <a:solidFill>
                  <a:srgbClr val="FFFF00"/>
                </a:solidFill>
              </a:rPr>
              <a:t>su</a:t>
            </a:r>
            <a:r>
              <a:rPr lang="tr-TR" b="1" dirty="0">
                <a:solidFill>
                  <a:schemeClr val="bg1"/>
                </a:solidFill>
              </a:rPr>
              <a:t> ile </a:t>
            </a:r>
            <a:r>
              <a:rPr lang="tr-TR" b="1" dirty="0" smtClean="0">
                <a:solidFill>
                  <a:schemeClr val="bg1"/>
                </a:solidFill>
              </a:rPr>
              <a:t>çalkalama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FFFF00"/>
                </a:solidFill>
              </a:rPr>
              <a:t>Ağız gargaraları</a:t>
            </a:r>
            <a:r>
              <a:rPr lang="tr-TR" b="1" dirty="0">
                <a:solidFill>
                  <a:schemeClr val="bg1"/>
                </a:solidFill>
              </a:rPr>
              <a:t>nın kullanımı: ½ çay kaşığı karbonat ve ½ çay kaşığı tuz veya 1 çay kaşığı karbonat 1 bardak suya karıştırılır</a:t>
            </a:r>
            <a:r>
              <a:rPr lang="tr-TR" b="1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FFFF00"/>
                </a:solidFill>
              </a:rPr>
              <a:t>Şekersiz </a:t>
            </a:r>
            <a:r>
              <a:rPr lang="tr-TR" b="1" dirty="0" err="1">
                <a:solidFill>
                  <a:srgbClr val="FFFF00"/>
                </a:solidFill>
              </a:rPr>
              <a:t>ciklet</a:t>
            </a:r>
            <a:r>
              <a:rPr lang="tr-TR" b="1" dirty="0">
                <a:solidFill>
                  <a:schemeClr val="bg1"/>
                </a:solidFill>
              </a:rPr>
              <a:t> veya ağızda eriyen/çiğnenen </a:t>
            </a:r>
            <a:r>
              <a:rPr lang="tr-TR" b="1" dirty="0" smtClean="0">
                <a:solidFill>
                  <a:srgbClr val="FFFF00"/>
                </a:solidFill>
              </a:rPr>
              <a:t>tabletler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chemeClr val="bg1"/>
                </a:solidFill>
              </a:rPr>
              <a:t>Antiseptik özelliği olan gargaralar veya ağız </a:t>
            </a:r>
            <a:r>
              <a:rPr lang="tr-TR" b="1" dirty="0" smtClean="0">
                <a:solidFill>
                  <a:schemeClr val="bg1"/>
                </a:solidFill>
              </a:rPr>
              <a:t>duşları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err="1">
                <a:solidFill>
                  <a:srgbClr val="FFFF00"/>
                </a:solidFill>
              </a:rPr>
              <a:t>florür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tedavisi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FFFF00"/>
                </a:solidFill>
              </a:rPr>
              <a:t>Diyet</a:t>
            </a:r>
            <a:r>
              <a:rPr lang="tr-TR" b="1" dirty="0">
                <a:solidFill>
                  <a:schemeClr val="bg1"/>
                </a:solidFill>
              </a:rPr>
              <a:t>in </a:t>
            </a:r>
            <a:r>
              <a:rPr lang="tr-TR" b="1" dirty="0" smtClean="0">
                <a:solidFill>
                  <a:schemeClr val="bg1"/>
                </a:solidFill>
              </a:rPr>
              <a:t>düzenlenmesi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FFFF00"/>
                </a:solidFill>
              </a:rPr>
              <a:t>Yapay tükürük preparatları</a:t>
            </a: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584177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chemeClr val="tx1"/>
                </a:solidFill>
              </a:rPr>
              <a:t/>
            </a:r>
            <a:br>
              <a:rPr lang="tr-TR" sz="3200" b="1" dirty="0" smtClean="0">
                <a:solidFill>
                  <a:schemeClr val="tx1"/>
                </a:solidFill>
              </a:rPr>
            </a:br>
            <a:r>
              <a:rPr lang="tr-TR" sz="3200" b="1" dirty="0" smtClean="0">
                <a:solidFill>
                  <a:schemeClr val="tx1"/>
                </a:solidFill>
              </a:rPr>
              <a:t/>
            </a:r>
            <a:br>
              <a:rPr lang="tr-TR" sz="3200" b="1" dirty="0" smtClean="0">
                <a:solidFill>
                  <a:schemeClr val="tx1"/>
                </a:solidFill>
              </a:rPr>
            </a:br>
            <a:r>
              <a:rPr lang="tr-TR" sz="3200" b="1" dirty="0" smtClean="0">
                <a:solidFill>
                  <a:schemeClr val="tx1"/>
                </a:solidFill>
              </a:rPr>
              <a:t/>
            </a:r>
            <a:br>
              <a:rPr lang="tr-TR" sz="3200" b="1" dirty="0" smtClean="0">
                <a:solidFill>
                  <a:schemeClr val="tx1"/>
                </a:solidFill>
              </a:rPr>
            </a:br>
            <a:r>
              <a:rPr lang="tr-TR" sz="3200" b="1" dirty="0" smtClean="0">
                <a:solidFill>
                  <a:schemeClr val="bg1"/>
                </a:solidFill>
              </a:rPr>
              <a:t>TÜKÜRÜK </a:t>
            </a:r>
            <a:r>
              <a:rPr lang="tr-TR" sz="3200" b="1" dirty="0">
                <a:solidFill>
                  <a:schemeClr val="bg1"/>
                </a:solidFill>
              </a:rPr>
              <a:t>AZLIĞI VE AĞIZ KURULUĞU TEDAVİSİ</a:t>
            </a:r>
            <a:r>
              <a:rPr lang="tr-TR" sz="3200" dirty="0"/>
              <a:t/>
            </a:r>
            <a:br>
              <a:rPr lang="tr-TR" sz="3200" dirty="0"/>
            </a:br>
            <a:endParaRPr lang="tr-T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SALİVA-SAVUNMA</a:t>
            </a:r>
            <a:endParaRPr lang="tr-TR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683567" y="836713"/>
          <a:ext cx="7848872" cy="5655101"/>
        </p:xfrm>
        <a:graphic>
          <a:graphicData uri="http://schemas.openxmlformats.org/drawingml/2006/table">
            <a:tbl>
              <a:tblPr/>
              <a:tblGrid>
                <a:gridCol w="2616007"/>
                <a:gridCol w="2616007"/>
                <a:gridCol w="2616858"/>
              </a:tblGrid>
              <a:tr h="4475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</a:rPr>
                        <a:t>Bileşen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Times New Roman"/>
                        </a:rPr>
                        <a:t>Fonksiyon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Times New Roman"/>
                        </a:rPr>
                        <a:t>Mekanizma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1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latin typeface="Times New Roman"/>
                          <a:ea typeface="Times New Roman"/>
                        </a:rPr>
                        <a:t>Glikoproteinler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latin typeface="Times New Roman"/>
                          <a:ea typeface="Times New Roman"/>
                        </a:rPr>
                        <a:t>Mukoidler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Yağlama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Fiziksel Koruma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latin typeface="Times New Roman"/>
                          <a:ea typeface="Times New Roman"/>
                        </a:rPr>
                        <a:t>Kaplayarak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0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Times New Roman"/>
                        </a:rPr>
                        <a:t>Fiziksel akış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Temizleme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Times New Roman"/>
                          <a:ea typeface="Times New Roman"/>
                        </a:rPr>
                        <a:t>Debris</a:t>
                      </a: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 ve bakteriyi uzaklaştırma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5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Times New Roman"/>
                        </a:rPr>
                        <a:t>Bikarbonat ve fosfat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Tamponlama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Antiasit etki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1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latin typeface="Times New Roman"/>
                          <a:ea typeface="Times New Roman"/>
                        </a:rPr>
                        <a:t>Mineraller</a:t>
                      </a:r>
                      <a:endParaRPr lang="tr-TR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Diş bütünlüğünün devamı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Times New Roman"/>
                          <a:ea typeface="Times New Roman"/>
                        </a:rPr>
                        <a:t>Maturasyon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Times New Roman"/>
                          <a:ea typeface="Times New Roman"/>
                        </a:rPr>
                        <a:t>mineralizasyon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9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</a:rPr>
                        <a:t>1-</a:t>
                      </a:r>
                      <a:r>
                        <a:rPr lang="tr-TR" sz="1600" b="1" dirty="0" err="1">
                          <a:latin typeface="Times New Roman"/>
                          <a:ea typeface="Times New Roman"/>
                        </a:rPr>
                        <a:t>Glikoprotein</a:t>
                      </a:r>
                      <a:r>
                        <a:rPr lang="tr-TR" sz="16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600" b="1" dirty="0" err="1">
                          <a:latin typeface="Times New Roman"/>
                          <a:ea typeface="Times New Roman"/>
                        </a:rPr>
                        <a:t>pelikılı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</a:rPr>
                        <a:t>2-</a:t>
                      </a:r>
                      <a:r>
                        <a:rPr lang="tr-TR" sz="1600" b="1" dirty="0" err="1">
                          <a:latin typeface="Times New Roman"/>
                          <a:ea typeface="Times New Roman"/>
                        </a:rPr>
                        <a:t>IgA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</a:rPr>
                        <a:t>3-</a:t>
                      </a:r>
                      <a:r>
                        <a:rPr lang="tr-TR" sz="1600" b="1" dirty="0" err="1">
                          <a:latin typeface="Times New Roman"/>
                          <a:ea typeface="Times New Roman"/>
                        </a:rPr>
                        <a:t>Lizozim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latin typeface="Times New Roman"/>
                          <a:ea typeface="Times New Roman"/>
                        </a:rPr>
                        <a:t>4-</a:t>
                      </a:r>
                      <a:r>
                        <a:rPr lang="tr-TR" sz="1600" b="1" dirty="0" err="1">
                          <a:latin typeface="Times New Roman"/>
                          <a:ea typeface="Times New Roman"/>
                        </a:rPr>
                        <a:t>Laktoperoksidaz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Times New Roman"/>
                          <a:ea typeface="Times New Roman"/>
                        </a:rPr>
                        <a:t>Antibakteriyel</a:t>
                      </a: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 etki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1-Mekanik koruma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2-Bakteri </a:t>
                      </a:r>
                      <a:r>
                        <a:rPr lang="tr-TR" sz="1600" dirty="0" err="1">
                          <a:latin typeface="Times New Roman"/>
                          <a:ea typeface="Times New Roman"/>
                        </a:rPr>
                        <a:t>kolonizasyonu</a:t>
                      </a: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 kontrolü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3-Bakteri hücre duvarı yıkımı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Times New Roman"/>
                          <a:ea typeface="Times New Roman"/>
                        </a:rPr>
                        <a:t>4-Bakteri </a:t>
                      </a:r>
                      <a:r>
                        <a:rPr lang="tr-TR" sz="1600" dirty="0" err="1">
                          <a:latin typeface="Times New Roman"/>
                          <a:ea typeface="Times New Roman"/>
                        </a:rPr>
                        <a:t>oksidasyonu</a:t>
                      </a:r>
                      <a:endParaRPr lang="tr-TR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6800" cy="1273296"/>
          </a:xfrm>
        </p:spPr>
        <p:txBody>
          <a:bodyPr>
            <a:noAutofit/>
          </a:bodyPr>
          <a:lstStyle/>
          <a:p>
            <a:pPr algn="ctr"/>
            <a:r>
              <a:rPr lang="tr-TR" sz="4400" dirty="0" smtClean="0"/>
              <a:t>DOS </a:t>
            </a:r>
            <a:br>
              <a:rPr lang="tr-TR" sz="4400" dirty="0" smtClean="0"/>
            </a:br>
            <a:r>
              <a:rPr lang="tr-TR" sz="4400" dirty="0" smtClean="0"/>
              <a:t>(Dişeti </a:t>
            </a:r>
            <a:r>
              <a:rPr lang="tr-TR" sz="4400" dirty="0"/>
              <a:t>O</a:t>
            </a:r>
            <a:r>
              <a:rPr lang="tr-TR" sz="4400" dirty="0" smtClean="0"/>
              <a:t>luğu Sıvısı, </a:t>
            </a:r>
            <a:r>
              <a:rPr lang="tr-TR" sz="4400" dirty="0" err="1" smtClean="0"/>
              <a:t>Gingival</a:t>
            </a:r>
            <a:r>
              <a:rPr lang="tr-TR" sz="4400" dirty="0" smtClean="0"/>
              <a:t> </a:t>
            </a:r>
            <a:r>
              <a:rPr lang="tr-TR" sz="4400" dirty="0" err="1" smtClean="0"/>
              <a:t>Crevicular</a:t>
            </a:r>
            <a:r>
              <a:rPr lang="tr-TR" sz="4400" dirty="0" smtClean="0"/>
              <a:t> </a:t>
            </a:r>
            <a:r>
              <a:rPr lang="tr-TR" sz="4400" dirty="0" err="1" smtClean="0"/>
              <a:t>Fluid</a:t>
            </a:r>
            <a:r>
              <a:rPr lang="tr-TR" sz="4400" dirty="0" smtClean="0"/>
              <a:t>)</a:t>
            </a:r>
            <a:endParaRPr lang="tr-TR" sz="4400" dirty="0"/>
          </a:p>
        </p:txBody>
      </p:sp>
      <p:sp>
        <p:nvSpPr>
          <p:cNvPr id="3" name="2 Dikdörtgen"/>
          <p:cNvSpPr/>
          <p:nvPr/>
        </p:nvSpPr>
        <p:spPr>
          <a:xfrm>
            <a:off x="1115616" y="314096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seruma benzer dişetinin </a:t>
            </a:r>
            <a:r>
              <a:rPr lang="tr-TR" dirty="0" err="1" smtClean="0"/>
              <a:t>ekstraselüler</a:t>
            </a:r>
            <a:r>
              <a:rPr lang="tr-TR" dirty="0" smtClean="0"/>
              <a:t> sıvısı </a:t>
            </a:r>
            <a:endParaRPr lang="tr-TR" dirty="0"/>
          </a:p>
        </p:txBody>
      </p:sp>
      <p:sp>
        <p:nvSpPr>
          <p:cNvPr id="15362" name="AutoShape 2" descr="GİNGİVAL CREVİCULAR FLUİ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364" name="AutoShape 4" descr="GİNGİVAL CREVİCULAR FLUİ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4427537" cy="28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TÜKÜRÜK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32770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52749"/>
            <a:ext cx="64770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1547664" y="6488668"/>
            <a:ext cx="49685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/>
              <a:t>Periodontoloji</a:t>
            </a:r>
            <a:r>
              <a:rPr lang="tr-TR" sz="900" dirty="0"/>
              <a:t> ve </a:t>
            </a:r>
            <a:r>
              <a:rPr lang="tr-TR" sz="900" dirty="0" err="1"/>
              <a:t>İmplantoloji</a:t>
            </a:r>
            <a:r>
              <a:rPr lang="tr-TR" sz="900" dirty="0"/>
              <a:t>. </a:t>
            </a:r>
            <a:r>
              <a:rPr lang="tr-TR" sz="900" dirty="0" err="1"/>
              <a:t>Prof.Dr.Gürhan</a:t>
            </a:r>
            <a:r>
              <a:rPr lang="tr-TR" sz="900" dirty="0"/>
              <a:t> Çağlayan, cilt:1, </a:t>
            </a:r>
            <a:r>
              <a:rPr lang="tr-TR" sz="900" dirty="0" err="1"/>
              <a:t>Quintessence</a:t>
            </a:r>
            <a:r>
              <a:rPr lang="tr-TR" sz="900" dirty="0"/>
              <a:t> </a:t>
            </a:r>
            <a:r>
              <a:rPr lang="tr-TR" sz="900" dirty="0" err="1"/>
              <a:t>pub</a:t>
            </a:r>
            <a:r>
              <a:rPr lang="tr-TR" sz="900" dirty="0"/>
              <a:t>., 2018, </a:t>
            </a:r>
            <a:r>
              <a:rPr lang="tr-TR" sz="900" dirty="0" smtClean="0"/>
              <a:t>179.</a:t>
            </a:r>
            <a:endParaRPr lang="tr-T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DOS ÜRETİMİ (PASHLEY MODELİ 1976)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827584" y="1700808"/>
            <a:ext cx="8164016" cy="462379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DOS üretimi </a:t>
            </a:r>
            <a:r>
              <a:rPr lang="tr-TR" dirty="0" err="1" smtClean="0">
                <a:solidFill>
                  <a:schemeClr val="tx1"/>
                </a:solidFill>
              </a:rPr>
              <a:t>kapillerlerden</a:t>
            </a:r>
            <a:r>
              <a:rPr lang="tr-TR" dirty="0" smtClean="0">
                <a:solidFill>
                  <a:schemeClr val="tx1"/>
                </a:solidFill>
              </a:rPr>
              <a:t> dokulara sıvı geçişi ile yönetilir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chemeClr val="tx1"/>
                </a:solidFill>
              </a:rPr>
              <a:t>Sıvının uzaklaştırılması lenfatik sistemce sağlanır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ctr"/>
            <a:r>
              <a:rPr lang="tr-TR" dirty="0" err="1" smtClean="0">
                <a:solidFill>
                  <a:schemeClr val="tx1"/>
                </a:solidFill>
              </a:rPr>
              <a:t>Kapiller</a:t>
            </a:r>
            <a:r>
              <a:rPr lang="tr-TR" dirty="0" smtClean="0">
                <a:solidFill>
                  <a:schemeClr val="tx1"/>
                </a:solidFill>
              </a:rPr>
              <a:t> sıvı lenfatik alımı geçtiğinde sıvı ödem şeklinde birikir ve alanı DOS olarak terk eder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4 Aşağı Ok"/>
          <p:cNvSpPr/>
          <p:nvPr/>
        </p:nvSpPr>
        <p:spPr>
          <a:xfrm>
            <a:off x="4788024" y="2636912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Aşağı Ok"/>
          <p:cNvSpPr/>
          <p:nvPr/>
        </p:nvSpPr>
        <p:spPr>
          <a:xfrm>
            <a:off x="4860032" y="393305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46712" cy="45152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DOS AKIŞI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390154" cy="349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2699792" y="1196752"/>
            <a:ext cx="6291808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tr-TR" sz="3300" b="1" dirty="0" smtClean="0"/>
              <a:t>A-ENFLAMASYON YOKSA,</a:t>
            </a:r>
          </a:p>
          <a:p>
            <a:pPr>
              <a:buNone/>
            </a:pPr>
            <a:r>
              <a:rPr lang="tr-TR" sz="3300" dirty="0" smtClean="0"/>
              <a:t>	Düşük </a:t>
            </a:r>
            <a:r>
              <a:rPr lang="tr-TR" sz="3300" dirty="0" err="1" smtClean="0"/>
              <a:t>vasküler</a:t>
            </a:r>
            <a:r>
              <a:rPr lang="tr-TR" sz="3300" dirty="0" smtClean="0"/>
              <a:t> basınç &amp;düşük doku </a:t>
            </a:r>
            <a:r>
              <a:rPr lang="tr-TR" sz="3300" dirty="0" err="1" smtClean="0"/>
              <a:t>permeabilitesi</a:t>
            </a:r>
            <a:endParaRPr lang="tr-TR" sz="3300" dirty="0" smtClean="0"/>
          </a:p>
          <a:p>
            <a:endParaRPr lang="tr-TR" sz="3300" dirty="0" smtClean="0"/>
          </a:p>
          <a:p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	Düşük DOS &amp; lenf damarlarının yüksek % alım kapasitesi</a:t>
            </a:r>
          </a:p>
          <a:p>
            <a:endParaRPr lang="tr-TR" sz="3300" dirty="0" smtClean="0"/>
          </a:p>
          <a:p>
            <a:endParaRPr lang="tr-TR" sz="3300" dirty="0" smtClean="0"/>
          </a:p>
          <a:p>
            <a:pPr>
              <a:buNone/>
            </a:pPr>
            <a:r>
              <a:rPr lang="tr-TR" sz="3300" b="1" dirty="0" smtClean="0"/>
              <a:t>B- ENFLAMASYON VARLIĞINDA,</a:t>
            </a:r>
          </a:p>
          <a:p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	Plak mikroorganizmaları varlığı</a:t>
            </a:r>
          </a:p>
          <a:p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	</a:t>
            </a:r>
            <a:r>
              <a:rPr lang="tr-TR" sz="3300" dirty="0" err="1" smtClean="0"/>
              <a:t>Osmotik</a:t>
            </a:r>
            <a:r>
              <a:rPr lang="tr-TR" sz="3300" dirty="0" smtClean="0"/>
              <a:t> basınca neden olur</a:t>
            </a:r>
          </a:p>
          <a:p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	Artan protein molekülleri sızıntısı</a:t>
            </a:r>
          </a:p>
          <a:p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	Artan </a:t>
            </a:r>
            <a:r>
              <a:rPr lang="tr-TR" sz="3300" dirty="0" err="1" smtClean="0"/>
              <a:t>hodrostatik</a:t>
            </a:r>
            <a:r>
              <a:rPr lang="tr-TR" sz="3300" dirty="0" smtClean="0"/>
              <a:t> basınç</a:t>
            </a:r>
          </a:p>
          <a:p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	artan </a:t>
            </a:r>
            <a:r>
              <a:rPr lang="tr-TR" sz="3300" dirty="0" err="1" smtClean="0"/>
              <a:t>vasküler</a:t>
            </a:r>
            <a:r>
              <a:rPr lang="tr-TR" sz="3300" dirty="0" smtClean="0"/>
              <a:t> </a:t>
            </a:r>
            <a:r>
              <a:rPr lang="tr-TR" sz="3300" dirty="0" err="1" smtClean="0"/>
              <a:t>permeabilite</a:t>
            </a:r>
            <a:endParaRPr lang="tr-TR" sz="3300" dirty="0" smtClean="0"/>
          </a:p>
          <a:p>
            <a:endParaRPr lang="tr-TR" sz="3300" dirty="0" smtClean="0"/>
          </a:p>
          <a:p>
            <a:pPr>
              <a:buNone/>
            </a:pPr>
            <a:r>
              <a:rPr lang="tr-TR" sz="3300" dirty="0" smtClean="0"/>
              <a:t>	Artan DOS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5 Aşağı Ok"/>
          <p:cNvSpPr/>
          <p:nvPr/>
        </p:nvSpPr>
        <p:spPr>
          <a:xfrm>
            <a:off x="5364088" y="1772816"/>
            <a:ext cx="43204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şağı Ok"/>
          <p:cNvSpPr/>
          <p:nvPr/>
        </p:nvSpPr>
        <p:spPr>
          <a:xfrm>
            <a:off x="4716016" y="4077072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şağı Ok"/>
          <p:cNvSpPr/>
          <p:nvPr/>
        </p:nvSpPr>
        <p:spPr>
          <a:xfrm>
            <a:off x="4932040" y="3645024"/>
            <a:ext cx="288032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şağı Ok"/>
          <p:cNvSpPr/>
          <p:nvPr/>
        </p:nvSpPr>
        <p:spPr>
          <a:xfrm>
            <a:off x="4427984" y="4581128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şağı Ok"/>
          <p:cNvSpPr/>
          <p:nvPr/>
        </p:nvSpPr>
        <p:spPr>
          <a:xfrm>
            <a:off x="4355976" y="5085184"/>
            <a:ext cx="43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4139952" y="5661248"/>
            <a:ext cx="360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581128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AğIz</a:t>
            </a:r>
            <a:r>
              <a:rPr lang="tr-TR" dirty="0" smtClean="0"/>
              <a:t> boşluğuna </a:t>
            </a:r>
            <a:r>
              <a:rPr lang="tr-TR" dirty="0" smtClean="0">
                <a:solidFill>
                  <a:srgbClr val="FF0000"/>
                </a:solidFill>
              </a:rPr>
              <a:t>günde 0,5-2.4 ml </a:t>
            </a:r>
            <a:r>
              <a:rPr lang="tr-TR" dirty="0" smtClean="0"/>
              <a:t>DOS akışı olur.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980728"/>
            <a:ext cx="8458200" cy="3600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/>
              <a:t>DOS, içerisinde bulundurduğu plazma proteinleri ile dişetinin dişi daha sıkı </a:t>
            </a:r>
            <a:r>
              <a:rPr lang="tr-TR" sz="2400" b="1" dirty="0" smtClean="0">
                <a:solidFill>
                  <a:srgbClr val="FF0000"/>
                </a:solidFill>
              </a:rPr>
              <a:t>kavrama</a:t>
            </a:r>
            <a:r>
              <a:rPr lang="tr-TR" sz="2400" b="1" dirty="0" smtClean="0"/>
              <a:t>sına yardımcı olur, diş eti oluğunu </a:t>
            </a:r>
            <a:r>
              <a:rPr lang="tr-TR" sz="2400" b="1" dirty="0" smtClean="0">
                <a:solidFill>
                  <a:srgbClr val="FF0000"/>
                </a:solidFill>
              </a:rPr>
              <a:t>yıkayarak </a:t>
            </a:r>
            <a:r>
              <a:rPr lang="tr-TR" sz="2400" b="1" dirty="0" smtClean="0"/>
              <a:t>temizler ve </a:t>
            </a:r>
            <a:r>
              <a:rPr lang="tr-TR" sz="2400" b="1" dirty="0" err="1" smtClean="0">
                <a:solidFill>
                  <a:srgbClr val="FF0000"/>
                </a:solidFill>
              </a:rPr>
              <a:t>antibakteriyal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smtClean="0"/>
              <a:t>bir etkiye sahiptir.</a:t>
            </a:r>
            <a:r>
              <a:rPr lang="tr-TR" sz="2400" b="1" baseline="30000" dirty="0" smtClean="0"/>
              <a:t> </a:t>
            </a:r>
            <a:r>
              <a:rPr lang="tr-TR" sz="2400" b="1" dirty="0" smtClean="0"/>
              <a:t>Ayrıca DOS, antibiyotikler gibi sirkülâsyonda bulunan maddeleri ve konak kaynaklı </a:t>
            </a:r>
            <a:r>
              <a:rPr lang="tr-TR" sz="2400" b="1" dirty="0" err="1" smtClean="0"/>
              <a:t>antibakteriyel</a:t>
            </a:r>
            <a:r>
              <a:rPr lang="tr-TR" sz="2400" b="1" dirty="0" smtClean="0"/>
              <a:t> maddeleri dişeti oluğu bölgesine taşır. bahsedilen işlevleri içerisinde en önemli olanı DOS’un yıkama fonksiyonudur.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412776"/>
            <a:ext cx="8170167" cy="4896543"/>
          </a:xfrm>
        </p:spPr>
        <p:txBody>
          <a:bodyPr>
            <a:normAutofit/>
          </a:bodyPr>
          <a:lstStyle/>
          <a:p>
            <a:pPr lvl="0" algn="l" fontAlgn="base"/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1- </a:t>
            </a:r>
            <a:r>
              <a:rPr lang="tr-TR" sz="2000" dirty="0" err="1" smtClean="0"/>
              <a:t>Gİngİval</a:t>
            </a:r>
            <a:r>
              <a:rPr lang="tr-TR" sz="2000" dirty="0" smtClean="0"/>
              <a:t> </a:t>
            </a:r>
            <a:r>
              <a:rPr lang="tr-TR" sz="2000" dirty="0" err="1" smtClean="0"/>
              <a:t>yIkama</a:t>
            </a:r>
            <a:r>
              <a:rPr lang="tr-TR" sz="2000" dirty="0" smtClean="0"/>
              <a:t> metodu  </a:t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2- </a:t>
            </a:r>
            <a:r>
              <a:rPr lang="tr-TR" sz="2000" dirty="0" err="1" smtClean="0"/>
              <a:t>Kapİller</a:t>
            </a:r>
            <a:r>
              <a:rPr lang="tr-TR" sz="2000" dirty="0" smtClean="0"/>
              <a:t> tüpler veya </a:t>
            </a:r>
            <a:r>
              <a:rPr lang="tr-TR" sz="2000" dirty="0" err="1" smtClean="0"/>
              <a:t>mİkropİpetler</a:t>
            </a:r>
            <a:r>
              <a:rPr lang="tr-TR" sz="2000" dirty="0" smtClean="0"/>
              <a:t> </a:t>
            </a:r>
            <a:r>
              <a:rPr lang="tr-TR" sz="2000" dirty="0"/>
              <a:t>İ</a:t>
            </a:r>
            <a:r>
              <a:rPr lang="tr-TR" sz="2000" dirty="0" smtClean="0"/>
              <a:t>le toplama </a:t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3- </a:t>
            </a:r>
            <a:r>
              <a:rPr lang="tr-TR" sz="2000" dirty="0" err="1" smtClean="0"/>
              <a:t>Emİcİ</a:t>
            </a:r>
            <a:r>
              <a:rPr lang="tr-TR" sz="2000" dirty="0" smtClean="0"/>
              <a:t> kağıt </a:t>
            </a:r>
            <a:r>
              <a:rPr lang="tr-TR" sz="2000" dirty="0" err="1" smtClean="0"/>
              <a:t>şerİtler</a:t>
            </a:r>
            <a:r>
              <a:rPr lang="tr-TR" sz="2000" dirty="0" smtClean="0"/>
              <a:t> </a:t>
            </a:r>
            <a:br>
              <a:rPr lang="tr-TR" sz="2000" dirty="0" smtClean="0"/>
            </a:br>
            <a:r>
              <a:rPr lang="tr-TR" sz="2000" dirty="0" smtClean="0"/>
              <a:t>	a) </a:t>
            </a:r>
            <a:r>
              <a:rPr lang="tr-TR" sz="2000" dirty="0" err="1" smtClean="0"/>
              <a:t>İntrakrevİkular</a:t>
            </a:r>
            <a:r>
              <a:rPr lang="tr-TR" sz="2000" dirty="0" smtClean="0"/>
              <a:t> </a:t>
            </a:r>
            <a:r>
              <a:rPr lang="tr-TR" sz="2000" dirty="0" err="1" smtClean="0"/>
              <a:t>teknİk</a:t>
            </a:r>
            <a:r>
              <a:rPr lang="tr-TR" sz="2000" dirty="0" smtClean="0"/>
              <a:t>: </a:t>
            </a:r>
            <a:r>
              <a:rPr lang="tr-TR" sz="2000" b="0" dirty="0" smtClean="0"/>
              <a:t>Kağıt şerit dişeti oluğu içerisine sığ ve derin olarak iki şekilde yerleştirilebilir. Bu teknik daha sık kullanılır. (cep içi 1-2 mm ve 30 sn)  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	B)</a:t>
            </a:r>
            <a:r>
              <a:rPr lang="tr-TR" sz="2000" dirty="0" err="1" smtClean="0"/>
              <a:t>Ekstrakrevİkular</a:t>
            </a:r>
            <a:r>
              <a:rPr lang="tr-TR" sz="2000" dirty="0" smtClean="0"/>
              <a:t> </a:t>
            </a:r>
            <a:r>
              <a:rPr lang="tr-TR" sz="2000" dirty="0" err="1" smtClean="0"/>
              <a:t>teknİk</a:t>
            </a:r>
            <a:r>
              <a:rPr lang="tr-TR" sz="2000" dirty="0" smtClean="0"/>
              <a:t>: </a:t>
            </a:r>
            <a:r>
              <a:rPr lang="tr-TR" sz="2000" b="0" dirty="0" err="1" smtClean="0"/>
              <a:t>TravmayI</a:t>
            </a:r>
            <a:r>
              <a:rPr lang="tr-TR" sz="2000" b="0" dirty="0" smtClean="0"/>
              <a:t> en aza </a:t>
            </a:r>
            <a:r>
              <a:rPr lang="tr-TR" sz="2000" b="0" dirty="0" err="1" smtClean="0"/>
              <a:t>İndİrmek</a:t>
            </a:r>
            <a:r>
              <a:rPr lang="tr-TR" sz="2000" b="0" dirty="0" smtClean="0"/>
              <a:t> </a:t>
            </a:r>
            <a:r>
              <a:rPr lang="tr-TR" sz="2000" b="0" dirty="0" err="1"/>
              <a:t>İ</a:t>
            </a:r>
            <a:r>
              <a:rPr lang="tr-TR" sz="2000" b="0" dirty="0" err="1" smtClean="0"/>
              <a:t>çİn</a:t>
            </a:r>
            <a:r>
              <a:rPr lang="tr-TR" sz="2000" b="0" dirty="0" smtClean="0"/>
              <a:t> kağıt </a:t>
            </a:r>
            <a:r>
              <a:rPr lang="tr-TR" sz="2000" b="0" dirty="0" err="1" smtClean="0"/>
              <a:t>şerİt</a:t>
            </a:r>
            <a:r>
              <a:rPr lang="tr-TR" sz="2000" b="0" dirty="0" smtClean="0"/>
              <a:t> </a:t>
            </a:r>
            <a:r>
              <a:rPr lang="tr-TR" sz="2000" b="0" dirty="0" err="1" smtClean="0"/>
              <a:t>dİşetİ</a:t>
            </a:r>
            <a:r>
              <a:rPr lang="tr-TR" sz="2000" b="0" dirty="0" smtClean="0"/>
              <a:t> oluğu </a:t>
            </a:r>
            <a:r>
              <a:rPr lang="tr-TR" sz="2000" b="0" dirty="0" err="1" smtClean="0"/>
              <a:t>üzerİnde</a:t>
            </a:r>
            <a:r>
              <a:rPr lang="tr-TR" sz="2000" b="0" dirty="0" smtClean="0"/>
              <a:t> seyreder.   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4- </a:t>
            </a:r>
            <a:r>
              <a:rPr lang="tr-TR" sz="2000" dirty="0" err="1" smtClean="0"/>
              <a:t>Dİşİn</a:t>
            </a:r>
            <a:r>
              <a:rPr lang="tr-TR" sz="2000" dirty="0" smtClean="0"/>
              <a:t> </a:t>
            </a:r>
            <a:r>
              <a:rPr lang="tr-TR" sz="2000" dirty="0" err="1" smtClean="0"/>
              <a:t>etrafIna</a:t>
            </a:r>
            <a:r>
              <a:rPr lang="tr-TR" sz="2000" dirty="0" smtClean="0"/>
              <a:t> oluk </a:t>
            </a:r>
            <a:r>
              <a:rPr lang="tr-TR" sz="2000" dirty="0" err="1" smtClean="0"/>
              <a:t>İçİne</a:t>
            </a:r>
            <a:r>
              <a:rPr lang="tr-TR" sz="2000" dirty="0" smtClean="0"/>
              <a:t> </a:t>
            </a:r>
            <a:r>
              <a:rPr lang="tr-TR" sz="2000" dirty="0" err="1" smtClean="0"/>
              <a:t>yerleştİrİlen</a:t>
            </a:r>
            <a:r>
              <a:rPr lang="tr-TR" sz="2000" dirty="0" smtClean="0"/>
              <a:t> </a:t>
            </a:r>
            <a:r>
              <a:rPr lang="tr-TR" sz="2000" dirty="0" err="1" smtClean="0"/>
              <a:t>İplİkler</a:t>
            </a:r>
            <a:r>
              <a:rPr lang="tr-TR" sz="2000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827584" y="476673"/>
            <a:ext cx="7848872" cy="936104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DOS’un toplanması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52500" y="2564904"/>
            <a:ext cx="3266654" cy="243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863595"/>
            <a:ext cx="4038600" cy="399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686800" cy="118482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Sabahları (6:00/22:00 arası) artar, Gece (22:00 sonrası) azalır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476672"/>
            <a:ext cx="8458200" cy="324036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tr-TR" sz="3100" b="1" dirty="0" smtClean="0">
                <a:solidFill>
                  <a:schemeClr val="tx1"/>
                </a:solidFill>
              </a:rPr>
              <a:t>DOS akış oranı, </a:t>
            </a:r>
            <a:r>
              <a:rPr lang="tr-TR" sz="3100" b="1" dirty="0" err="1" smtClean="0">
                <a:solidFill>
                  <a:schemeClr val="tx1"/>
                </a:solidFill>
              </a:rPr>
              <a:t>gingivitis</a:t>
            </a:r>
            <a:r>
              <a:rPr lang="tr-TR" sz="3100" b="1" dirty="0" smtClean="0">
                <a:solidFill>
                  <a:schemeClr val="tx1"/>
                </a:solidFill>
              </a:rPr>
              <a:t> ve </a:t>
            </a:r>
            <a:r>
              <a:rPr lang="tr-TR" sz="3100" b="1" dirty="0" err="1" smtClean="0">
                <a:solidFill>
                  <a:schemeClr val="tx1"/>
                </a:solidFill>
              </a:rPr>
              <a:t>periodontitis</a:t>
            </a:r>
            <a:r>
              <a:rPr lang="tr-TR" sz="3100" b="1" dirty="0" smtClean="0">
                <a:solidFill>
                  <a:schemeClr val="tx1"/>
                </a:solidFill>
              </a:rPr>
              <a:t> gibi iltihabi </a:t>
            </a:r>
            <a:r>
              <a:rPr lang="tr-TR" sz="3100" b="1" dirty="0" err="1" smtClean="0">
                <a:solidFill>
                  <a:schemeClr val="tx1"/>
                </a:solidFill>
              </a:rPr>
              <a:t>periodontal</a:t>
            </a:r>
            <a:r>
              <a:rPr lang="tr-TR" sz="3100" b="1" dirty="0" smtClean="0">
                <a:solidFill>
                  <a:schemeClr val="tx1"/>
                </a:solidFill>
              </a:rPr>
              <a:t> hastalıklarda, sert gıdaların çiğnenmesi, diş eti masajı, oral </a:t>
            </a:r>
            <a:r>
              <a:rPr lang="tr-TR" sz="3100" b="1" dirty="0" err="1" smtClean="0">
                <a:solidFill>
                  <a:schemeClr val="tx1"/>
                </a:solidFill>
              </a:rPr>
              <a:t>kontraseptif</a:t>
            </a:r>
            <a:r>
              <a:rPr lang="tr-TR" sz="3100" b="1" dirty="0" smtClean="0">
                <a:solidFill>
                  <a:schemeClr val="tx1"/>
                </a:solidFill>
              </a:rPr>
              <a:t> ajanların kullanımı, </a:t>
            </a:r>
            <a:r>
              <a:rPr lang="tr-TR" sz="3100" b="1" dirty="0" err="1" smtClean="0">
                <a:solidFill>
                  <a:schemeClr val="tx1"/>
                </a:solidFill>
              </a:rPr>
              <a:t>ovulasyon</a:t>
            </a:r>
            <a:r>
              <a:rPr lang="tr-TR" sz="3100" b="1" dirty="0" smtClean="0">
                <a:solidFill>
                  <a:schemeClr val="tx1"/>
                </a:solidFill>
              </a:rPr>
              <a:t>, </a:t>
            </a:r>
            <a:r>
              <a:rPr lang="tr-TR" sz="3100" b="1" dirty="0" err="1" smtClean="0">
                <a:solidFill>
                  <a:schemeClr val="tx1"/>
                </a:solidFill>
              </a:rPr>
              <a:t>menstruasyon</a:t>
            </a:r>
            <a:r>
              <a:rPr lang="tr-TR" sz="3100" b="1" dirty="0" smtClean="0">
                <a:solidFill>
                  <a:schemeClr val="tx1"/>
                </a:solidFill>
              </a:rPr>
              <a:t>, hamilelik ve </a:t>
            </a:r>
            <a:r>
              <a:rPr lang="tr-TR" sz="3100" b="1" dirty="0" err="1" smtClean="0">
                <a:solidFill>
                  <a:schemeClr val="tx1"/>
                </a:solidFill>
              </a:rPr>
              <a:t>periodontal</a:t>
            </a:r>
            <a:r>
              <a:rPr lang="tr-TR" sz="3100" b="1" dirty="0" smtClean="0">
                <a:solidFill>
                  <a:schemeClr val="tx1"/>
                </a:solidFill>
              </a:rPr>
              <a:t> tedaviler esnasında oluşan travma durumlarında </a:t>
            </a:r>
            <a:r>
              <a:rPr lang="tr-TR" sz="3100" b="1" dirty="0" smtClean="0">
                <a:solidFill>
                  <a:srgbClr val="FF0000"/>
                </a:solidFill>
              </a:rPr>
              <a:t>artar. 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o"/>
          <p:cNvGraphicFramePr>
            <a:graphicFrameLocks noGrp="1"/>
          </p:cNvGraphicFramePr>
          <p:nvPr/>
        </p:nvGraphicFramePr>
        <p:xfrm>
          <a:off x="1403648" y="1844824"/>
          <a:ext cx="5782077" cy="3642331"/>
        </p:xfrm>
        <a:graphic>
          <a:graphicData uri="http://schemas.openxmlformats.org/drawingml/2006/table">
            <a:tbl>
              <a:tblPr/>
              <a:tblGrid>
                <a:gridCol w="1845562"/>
                <a:gridCol w="2255003"/>
                <a:gridCol w="1681512"/>
              </a:tblGrid>
              <a:tr h="689951">
                <a:tc>
                  <a:txBody>
                    <a:bodyPr/>
                    <a:lstStyle/>
                    <a:p>
                      <a:pPr marL="698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sng" dirty="0" err="1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</a:rPr>
                        <a:t>Periotron</a:t>
                      </a:r>
                      <a:r>
                        <a:rPr lang="tr-TR" sz="1200" b="1" u="sng" dirty="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</a:rPr>
                        <a:t> değeri</a:t>
                      </a:r>
                      <a:endParaRPr lang="tr-TR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49466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</a:rPr>
                        <a:t>Gingival inflamasyon seviyesi</a:t>
                      </a:r>
                      <a:endParaRPr lang="tr-T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27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</a:rPr>
                        <a:t>Gingival indeks</a:t>
                      </a:r>
                      <a:endParaRPr lang="tr-TR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95">
                <a:tc>
                  <a:txBody>
                    <a:bodyPr/>
                    <a:lstStyle/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698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0-20 </a:t>
                      </a:r>
                    </a:p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86360" marR="73025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sağlıklı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27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95">
                <a:tc>
                  <a:txBody>
                    <a:bodyPr/>
                    <a:lstStyle/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698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21-40 </a:t>
                      </a:r>
                    </a:p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86360" marR="73025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27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hafif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95">
                <a:tc>
                  <a:txBody>
                    <a:bodyPr/>
                    <a:lstStyle/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698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41-80 </a:t>
                      </a:r>
                    </a:p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86360" marR="73025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orta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333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95">
                <a:tc>
                  <a:txBody>
                    <a:bodyPr/>
                    <a:lstStyle/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698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81-200 </a:t>
                      </a:r>
                    </a:p>
                    <a:p>
                      <a:pPr marL="25400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86360" marR="73025" marT="374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397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şiddetli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127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</a:t>
                      </a:r>
                    </a:p>
                  </a:txBody>
                  <a:tcPr marL="86360" marR="73025" marT="374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Dikdörtgen"/>
          <p:cNvSpPr/>
          <p:nvPr/>
        </p:nvSpPr>
        <p:spPr>
          <a:xfrm>
            <a:off x="899592" y="112474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DOS </a:t>
            </a:r>
            <a:r>
              <a:rPr lang="tr-TR" dirty="0" err="1" smtClean="0"/>
              <a:t>periotron</a:t>
            </a:r>
            <a:r>
              <a:rPr lang="tr-TR" dirty="0" smtClean="0"/>
              <a:t> değerleri ve </a:t>
            </a:r>
            <a:r>
              <a:rPr lang="tr-TR" dirty="0" err="1" smtClean="0"/>
              <a:t>gingival</a:t>
            </a:r>
            <a:r>
              <a:rPr lang="tr-TR" dirty="0" smtClean="0"/>
              <a:t> </a:t>
            </a:r>
            <a:r>
              <a:rPr lang="tr-TR" dirty="0" err="1" smtClean="0"/>
              <a:t>enflamasyon</a:t>
            </a:r>
            <a:r>
              <a:rPr lang="tr-TR" dirty="0" smtClean="0"/>
              <a:t> derecesi arasındaki ilişki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2" y="3284984"/>
            <a:ext cx="7810127" cy="248399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1800" dirty="0" smtClean="0"/>
              <a:t>DOS’ta saptanan </a:t>
            </a:r>
            <a:r>
              <a:rPr lang="tr-TR" sz="1800" dirty="0" err="1" smtClean="0"/>
              <a:t>nötrofil</a:t>
            </a:r>
            <a:r>
              <a:rPr lang="tr-TR" sz="1800" dirty="0" smtClean="0"/>
              <a:t> </a:t>
            </a:r>
            <a:r>
              <a:rPr lang="tr-TR" sz="1800" dirty="0" err="1" smtClean="0"/>
              <a:t>medyatörleri</a:t>
            </a:r>
            <a:r>
              <a:rPr lang="tr-TR" sz="1800" dirty="0" smtClean="0"/>
              <a:t>, </a:t>
            </a:r>
            <a:r>
              <a:rPr lang="tr-TR" sz="1800" dirty="0" err="1" smtClean="0"/>
              <a:t>lökotrien</a:t>
            </a:r>
            <a:r>
              <a:rPr lang="tr-TR" sz="1800" dirty="0" smtClean="0"/>
              <a:t> B</a:t>
            </a:r>
            <a:r>
              <a:rPr lang="tr-TR" sz="1800" baseline="-25000" dirty="0" smtClean="0"/>
              <a:t>4 </a:t>
            </a:r>
            <a:r>
              <a:rPr lang="tr-TR" sz="1800" dirty="0" smtClean="0"/>
              <a:t>(LTB</a:t>
            </a:r>
            <a:r>
              <a:rPr lang="tr-TR" sz="1800" baseline="-25000" dirty="0" smtClean="0"/>
              <a:t>4</a:t>
            </a:r>
            <a:r>
              <a:rPr lang="tr-TR" sz="1800" dirty="0" smtClean="0"/>
              <a:t>), </a:t>
            </a:r>
            <a:r>
              <a:rPr lang="tr-TR" sz="1800" dirty="0" err="1" smtClean="0"/>
              <a:t>platelet</a:t>
            </a:r>
            <a:r>
              <a:rPr lang="tr-TR" sz="1800" dirty="0" smtClean="0"/>
              <a:t> aktive edici faktör (PAF), </a:t>
            </a:r>
            <a:r>
              <a:rPr lang="tr-TR" sz="1800" dirty="0" err="1" smtClean="0"/>
              <a:t>tromboksan</a:t>
            </a:r>
            <a:r>
              <a:rPr lang="tr-TR" sz="1800" dirty="0" smtClean="0"/>
              <a:t> B</a:t>
            </a:r>
            <a:r>
              <a:rPr lang="tr-TR" sz="1800" baseline="-25000" dirty="0" smtClean="0"/>
              <a:t>2</a:t>
            </a:r>
            <a:r>
              <a:rPr lang="tr-TR" sz="1800" dirty="0" smtClean="0"/>
              <a:t>, </a:t>
            </a:r>
            <a:r>
              <a:rPr lang="tr-TR" sz="1800" dirty="0" err="1" smtClean="0"/>
              <a:t>elastaz</a:t>
            </a:r>
            <a:r>
              <a:rPr lang="tr-TR" sz="1800" dirty="0" smtClean="0"/>
              <a:t>, </a:t>
            </a:r>
            <a:r>
              <a:rPr lang="tr-TR" sz="1800" dirty="0" err="1" smtClean="0"/>
              <a:t>kollojenaz</a:t>
            </a:r>
            <a:r>
              <a:rPr lang="tr-TR" sz="1800" dirty="0" smtClean="0"/>
              <a:t> ve bir grup antioksidan enzimlerdir. Ayrıca </a:t>
            </a:r>
            <a:r>
              <a:rPr lang="tr-TR" sz="1800" dirty="0" err="1" smtClean="0"/>
              <a:t>monosit</a:t>
            </a:r>
            <a:r>
              <a:rPr lang="tr-TR" sz="1800" dirty="0" smtClean="0"/>
              <a:t>/</a:t>
            </a:r>
            <a:r>
              <a:rPr lang="tr-TR" sz="1800" dirty="0" err="1" smtClean="0"/>
              <a:t>makrofajlar</a:t>
            </a:r>
            <a:r>
              <a:rPr lang="tr-TR" sz="1800" dirty="0" smtClean="0"/>
              <a:t>, PGE</a:t>
            </a:r>
            <a:r>
              <a:rPr lang="tr-TR" sz="1800" baseline="-25000" dirty="0" smtClean="0"/>
              <a:t>2</a:t>
            </a:r>
            <a:r>
              <a:rPr lang="tr-TR" sz="1800" dirty="0" smtClean="0"/>
              <a:t>, IL-1, IL-6, IL-8 ve TNF gibi iltihabi </a:t>
            </a:r>
            <a:r>
              <a:rPr lang="tr-TR" sz="1800" dirty="0" err="1" smtClean="0"/>
              <a:t>medyatörleri</a:t>
            </a:r>
            <a:r>
              <a:rPr lang="tr-TR" sz="1800" dirty="0" smtClean="0"/>
              <a:t> salgılarlar.</a:t>
            </a:r>
            <a:endParaRPr lang="tr-TR" sz="18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2" y="692697"/>
            <a:ext cx="7882135" cy="266429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/>
              <a:t>DOS’ta konak doku cevabının göstergesi olan moleküllerin önemli bir kısmı </a:t>
            </a:r>
            <a:r>
              <a:rPr lang="tr-TR" sz="3600" b="1" dirty="0" err="1" smtClean="0">
                <a:solidFill>
                  <a:srgbClr val="FF0000"/>
                </a:solidFill>
              </a:rPr>
              <a:t>nötrofiller</a:t>
            </a:r>
            <a:r>
              <a:rPr lang="tr-TR" sz="3600" b="1" dirty="0" smtClean="0"/>
              <a:t> ve </a:t>
            </a:r>
            <a:r>
              <a:rPr lang="tr-TR" sz="3600" b="1" dirty="0" err="1" smtClean="0">
                <a:solidFill>
                  <a:srgbClr val="FF0000"/>
                </a:solidFill>
              </a:rPr>
              <a:t>monosit</a:t>
            </a:r>
            <a:r>
              <a:rPr lang="tr-TR" sz="3600" b="1" dirty="0" smtClean="0">
                <a:solidFill>
                  <a:srgbClr val="FF0000"/>
                </a:solidFill>
              </a:rPr>
              <a:t>/</a:t>
            </a:r>
            <a:r>
              <a:rPr lang="tr-TR" sz="3600" b="1" dirty="0" err="1" smtClean="0">
                <a:solidFill>
                  <a:srgbClr val="FF0000"/>
                </a:solidFill>
              </a:rPr>
              <a:t>makrofajlar</a:t>
            </a:r>
            <a:r>
              <a:rPr lang="tr-TR" sz="3600" b="1" dirty="0" err="1" smtClean="0"/>
              <a:t>dan</a:t>
            </a:r>
            <a:r>
              <a:rPr lang="tr-TR" sz="3600" b="1" dirty="0" smtClean="0"/>
              <a:t> kaynağını alırlar.</a:t>
            </a:r>
            <a:endParaRPr lang="tr-TR" sz="36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75656" y="476672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/>
              <a:t>DOS’ta saptanabilen moleküller </a:t>
            </a:r>
            <a:endParaRPr lang="tr-TR" sz="3600" dirty="0"/>
          </a:p>
        </p:txBody>
      </p:sp>
      <p:graphicFrame>
        <p:nvGraphicFramePr>
          <p:cNvPr id="3" name="2 Tablo"/>
          <p:cNvGraphicFramePr>
            <a:graphicFrameLocks noGrp="1"/>
          </p:cNvGraphicFramePr>
          <p:nvPr/>
        </p:nvGraphicFramePr>
        <p:xfrm>
          <a:off x="683568" y="1397000"/>
          <a:ext cx="7920880" cy="5199462"/>
        </p:xfrm>
        <a:graphic>
          <a:graphicData uri="http://schemas.openxmlformats.org/drawingml/2006/table">
            <a:tbl>
              <a:tblPr/>
              <a:tblGrid>
                <a:gridCol w="2532501"/>
                <a:gridCol w="5388379"/>
              </a:tblGrid>
              <a:tr h="1348428">
                <a:tc>
                  <a:txBody>
                    <a:bodyPr/>
                    <a:lstStyle/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985" marR="374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Enzimler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070" marR="24803" marT="29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3810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Lizozim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MMP-8,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MMp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-2,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MMp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-9, MMP-13,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Nötral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proteaz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Dipeptidilpeptidaz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Alkalin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fosfataz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Aspartat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aminotransferaz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Miyeloperoksidaz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Kreatin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kinaz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Laktat</a:t>
                      </a:r>
                      <a:r>
                        <a:rPr lang="tr-TR" sz="1400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dehidrojenaz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Elastaz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β -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Glukoronidaz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Katepsin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G, D, B 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Plazminojen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Gingipain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Süperoxide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dismutaz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Gluthation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peroxidase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 </a:t>
                      </a:r>
                    </a:p>
                  </a:txBody>
                  <a:tcPr marL="54070" marR="24803" marT="292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3169">
                <a:tc>
                  <a:txBody>
                    <a:bodyPr/>
                    <a:lstStyle/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Proteinler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070" marR="24803" marT="29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494665" indent="-6350" algn="just">
                        <a:lnSpc>
                          <a:spcPct val="99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Laktoferrin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Sistatinler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Neopterin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 β-NAH, TIMP,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osteopontin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kalprotectin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hyaluronik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asit,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kondroitin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sülfat,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endotelin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proteoglikan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trombomudulin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transferin,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Creaktif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protein, α-2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makroglobülin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α-1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antitripsin</a:t>
                      </a:r>
                      <a:r>
                        <a:rPr lang="tr-TR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osteocalsin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osteonektin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hyolüronan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fibronektin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ICTP, </a:t>
                      </a:r>
                      <a:r>
                        <a:rPr lang="tr-TR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α-1-EPI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NTx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E-selektin,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nörokinin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_A, MRP-8,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kalsitonin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albümin </a:t>
                      </a:r>
                    </a:p>
                  </a:txBody>
                  <a:tcPr marL="54070" marR="24803" marT="292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04">
                <a:tc>
                  <a:txBody>
                    <a:bodyPr/>
                    <a:lstStyle/>
                    <a:p>
                      <a:pPr marL="6985" marR="381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İmmünglobülinler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070" marR="24803" marT="29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3873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IgA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IgG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IgM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IgE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marL="6985" marR="49466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54070" marR="24803" marT="292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04">
                <a:tc>
                  <a:txBody>
                    <a:bodyPr/>
                    <a:lstStyle/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985" marR="374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Sitokinler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070" marR="24803" marT="292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36830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VEGF, IL-1β, TNF-α, IL-2, INF- α, IL-10, RANTES, IL8, IL-1ra, IL-4, IL-6, TGF-β, HGF, EGF </a:t>
                      </a:r>
                    </a:p>
                  </a:txBody>
                  <a:tcPr marL="54070" marR="24803" marT="292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923">
                <a:tc>
                  <a:txBody>
                    <a:bodyPr/>
                    <a:lstStyle/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985" marR="4946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985" marR="374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Diğerleri </a:t>
                      </a:r>
                      <a:endParaRPr lang="tr-TR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070" marR="24803" marT="2926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85" marR="3746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PAF,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Lökotrien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B</a:t>
                      </a:r>
                      <a:r>
                        <a:rPr lang="tr-TR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Tromboksan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B</a:t>
                      </a:r>
                      <a:r>
                        <a:rPr lang="tr-TR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Hidroksiprolin</a:t>
                      </a:r>
                      <a:r>
                        <a:rPr lang="tr-TR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Lİpoksin</a:t>
                      </a:r>
                      <a:r>
                        <a:rPr lang="tr-TR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Keratin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Substans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P, PGE</a:t>
                      </a:r>
                      <a:r>
                        <a:rPr lang="tr-TR" sz="1400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Glukoz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ICAM-1,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Metilglioksal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Laktik asit,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Propiyonik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asit,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Butirik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asit, </a:t>
                      </a:r>
                      <a:r>
                        <a:rPr lang="tr-TR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Filloguinin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Volatile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sülfür bileşikleri,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Glutatyon</a:t>
                      </a:r>
                      <a:r>
                        <a:rPr lang="tr-T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tr-TR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Hidroksisilpridinolin</a:t>
                      </a:r>
                      <a:r>
                        <a:rPr lang="tr-TR" sz="1400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tr-TR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4070" marR="24803" marT="292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100811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TÜKÜRÜK (SALİVA)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7592888" cy="444204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KOMPLEKS!!!!</a:t>
            </a:r>
          </a:p>
          <a:p>
            <a:pPr algn="l"/>
            <a:r>
              <a:rPr lang="tr-TR" b="1" dirty="0" err="1" smtClean="0">
                <a:solidFill>
                  <a:schemeClr val="tx1"/>
                </a:solidFill>
              </a:rPr>
              <a:t>major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ve </a:t>
            </a:r>
            <a:r>
              <a:rPr lang="tr-TR" b="1" dirty="0" err="1">
                <a:solidFill>
                  <a:schemeClr val="tx1"/>
                </a:solidFill>
              </a:rPr>
              <a:t>minor</a:t>
            </a:r>
            <a:r>
              <a:rPr lang="tr-TR" b="1" dirty="0">
                <a:solidFill>
                  <a:schemeClr val="tx1"/>
                </a:solidFill>
              </a:rPr>
              <a:t> tükürük bezleri </a:t>
            </a:r>
            <a:r>
              <a:rPr lang="tr-TR" b="1" dirty="0" smtClean="0">
                <a:solidFill>
                  <a:schemeClr val="tx1"/>
                </a:solidFill>
              </a:rPr>
              <a:t>salgıları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dişeti </a:t>
            </a:r>
            <a:r>
              <a:rPr lang="tr-TR" b="1" dirty="0">
                <a:solidFill>
                  <a:schemeClr val="tx1"/>
                </a:solidFill>
              </a:rPr>
              <a:t>cebi </a:t>
            </a:r>
            <a:r>
              <a:rPr lang="tr-TR" b="1" dirty="0" smtClean="0">
                <a:solidFill>
                  <a:schemeClr val="tx1"/>
                </a:solidFill>
              </a:rPr>
              <a:t>sıvısı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mikroorganizma </a:t>
            </a:r>
            <a:r>
              <a:rPr lang="tr-TR" b="1" dirty="0">
                <a:solidFill>
                  <a:schemeClr val="tx1"/>
                </a:solidFill>
              </a:rPr>
              <a:t>ve </a:t>
            </a:r>
            <a:r>
              <a:rPr lang="tr-TR" b="1" dirty="0" err="1">
                <a:solidFill>
                  <a:schemeClr val="tx1"/>
                </a:solidFill>
              </a:rPr>
              <a:t>virus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ürünleri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epitel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smtClean="0">
                <a:solidFill>
                  <a:schemeClr val="tx1"/>
                </a:solidFill>
              </a:rPr>
              <a:t>hücreleri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yiyecek </a:t>
            </a:r>
            <a:r>
              <a:rPr lang="tr-TR" b="1" dirty="0">
                <a:solidFill>
                  <a:schemeClr val="tx1"/>
                </a:solidFill>
              </a:rPr>
              <a:t>ve içecek </a:t>
            </a:r>
            <a:r>
              <a:rPr lang="tr-TR" b="1" dirty="0" smtClean="0">
                <a:solidFill>
                  <a:schemeClr val="tx1"/>
                </a:solidFill>
              </a:rPr>
              <a:t>artıkları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mideden </a:t>
            </a:r>
            <a:r>
              <a:rPr lang="tr-TR" b="1" dirty="0">
                <a:solidFill>
                  <a:schemeClr val="tx1"/>
                </a:solidFill>
              </a:rPr>
              <a:t>gelen asidik </a:t>
            </a:r>
            <a:r>
              <a:rPr lang="tr-TR" b="1" dirty="0" smtClean="0">
                <a:solidFill>
                  <a:schemeClr val="tx1"/>
                </a:solidFill>
              </a:rPr>
              <a:t>sıvılar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enzimler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Hormonlar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proteinler, </a:t>
            </a:r>
            <a:r>
              <a:rPr lang="tr-TR" b="1" dirty="0" smtClean="0">
                <a:solidFill>
                  <a:schemeClr val="tx1"/>
                </a:solidFill>
              </a:rPr>
              <a:t>DNA</a:t>
            </a: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serum </a:t>
            </a:r>
            <a:r>
              <a:rPr lang="tr-TR" b="1" dirty="0">
                <a:solidFill>
                  <a:schemeClr val="tx1"/>
                </a:solidFill>
              </a:rPr>
              <a:t>ve kan hücreleri </a:t>
            </a:r>
            <a:endParaRPr lang="tr-TR" b="1" dirty="0" smtClean="0">
              <a:solidFill>
                <a:schemeClr val="tx1"/>
              </a:solidFill>
            </a:endParaRPr>
          </a:p>
          <a:p>
            <a:pPr algn="l"/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nasal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eksuda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8347" y="4077073"/>
            <a:ext cx="4875653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etin kutusu 3"/>
          <p:cNvSpPr txBox="1"/>
          <p:nvPr/>
        </p:nvSpPr>
        <p:spPr>
          <a:xfrm>
            <a:off x="4545933" y="6642557"/>
            <a:ext cx="4320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 smtClean="0"/>
              <a:t>Periodontoloji</a:t>
            </a:r>
            <a:r>
              <a:rPr lang="tr-TR" sz="800" dirty="0" smtClean="0"/>
              <a:t> ve </a:t>
            </a:r>
            <a:r>
              <a:rPr lang="tr-TR" sz="800" dirty="0" err="1" smtClean="0"/>
              <a:t>İmplantoloji</a:t>
            </a:r>
            <a:r>
              <a:rPr lang="tr-TR" sz="800" dirty="0" smtClean="0"/>
              <a:t>. </a:t>
            </a:r>
            <a:r>
              <a:rPr lang="tr-TR" sz="800" dirty="0" err="1" smtClean="0"/>
              <a:t>Prof.Dr.Gürhan</a:t>
            </a:r>
            <a:r>
              <a:rPr lang="tr-TR" sz="800" dirty="0" smtClean="0"/>
              <a:t> Çağlayan, cilt:1, </a:t>
            </a:r>
            <a:r>
              <a:rPr lang="tr-TR" sz="800" dirty="0" err="1" smtClean="0"/>
              <a:t>Quintessence</a:t>
            </a:r>
            <a:r>
              <a:rPr lang="tr-TR" sz="800" dirty="0" smtClean="0"/>
              <a:t> </a:t>
            </a:r>
            <a:r>
              <a:rPr lang="tr-TR" sz="800" dirty="0" err="1" smtClean="0"/>
              <a:t>pub</a:t>
            </a:r>
            <a:r>
              <a:rPr lang="tr-TR" sz="800" dirty="0" smtClean="0"/>
              <a:t>., 2018, 165.</a:t>
            </a:r>
            <a:endParaRPr lang="tr-T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etin içeren bir resim&#10;&#10;Açıklama otomatik olarak oluşturuld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1720" y="6352245"/>
            <a:ext cx="48245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/>
              <a:t>Periodontoloji</a:t>
            </a:r>
            <a:r>
              <a:rPr lang="tr-TR" sz="900" dirty="0"/>
              <a:t> ve </a:t>
            </a:r>
            <a:r>
              <a:rPr lang="tr-TR" sz="900" dirty="0" err="1"/>
              <a:t>İmplantoloji</a:t>
            </a:r>
            <a:r>
              <a:rPr lang="tr-TR" sz="900" dirty="0"/>
              <a:t>. </a:t>
            </a:r>
            <a:r>
              <a:rPr lang="tr-TR" sz="900" dirty="0" err="1"/>
              <a:t>Prof.Dr.Gürhan</a:t>
            </a:r>
            <a:r>
              <a:rPr lang="tr-TR" sz="900" dirty="0"/>
              <a:t> Çağlayan, cilt:1, </a:t>
            </a:r>
            <a:r>
              <a:rPr lang="tr-TR" sz="900" dirty="0" err="1"/>
              <a:t>Quintessence</a:t>
            </a:r>
            <a:r>
              <a:rPr lang="tr-TR" sz="900" dirty="0"/>
              <a:t> </a:t>
            </a:r>
            <a:r>
              <a:rPr lang="tr-TR" sz="900" dirty="0" err="1"/>
              <a:t>pub</a:t>
            </a:r>
            <a:r>
              <a:rPr lang="tr-TR" sz="900" dirty="0"/>
              <a:t>., 2018, </a:t>
            </a:r>
            <a:r>
              <a:rPr lang="tr-TR" sz="900" dirty="0" smtClean="0"/>
              <a:t>182.</a:t>
            </a:r>
            <a:endParaRPr lang="tr-TR" sz="9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511256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DOS’UN KOMPOZİSYONU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7920880" cy="537815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tr-TR" sz="2600" b="1" dirty="0" smtClean="0">
                <a:solidFill>
                  <a:srgbClr val="FF0000"/>
                </a:solidFill>
              </a:rPr>
              <a:t>ENZİMLER: </a:t>
            </a:r>
          </a:p>
          <a:p>
            <a:pPr algn="r"/>
            <a:r>
              <a:rPr lang="tr-TR" sz="2600" b="1" dirty="0" smtClean="0"/>
              <a:t>β –</a:t>
            </a:r>
            <a:r>
              <a:rPr lang="tr-TR" sz="2600" b="1" dirty="0" err="1" smtClean="0"/>
              <a:t>Glukoronidaz</a:t>
            </a:r>
            <a:r>
              <a:rPr lang="tr-TR" sz="2600" b="1" dirty="0" smtClean="0"/>
              <a:t> (</a:t>
            </a:r>
            <a:r>
              <a:rPr lang="tr-TR" sz="2600" b="1" dirty="0" err="1" smtClean="0"/>
              <a:t>lizozomal</a:t>
            </a:r>
            <a:r>
              <a:rPr lang="tr-TR" sz="2600" b="1" dirty="0" smtClean="0"/>
              <a:t> enzim)</a:t>
            </a:r>
          </a:p>
          <a:p>
            <a:pPr algn="r"/>
            <a:r>
              <a:rPr lang="tr-TR" sz="2600" b="1" dirty="0" smtClean="0"/>
              <a:t>Laktik asit </a:t>
            </a:r>
            <a:r>
              <a:rPr lang="tr-TR" sz="2600" b="1" dirty="0" err="1" smtClean="0"/>
              <a:t>dehidrogenaz</a:t>
            </a:r>
            <a:r>
              <a:rPr lang="tr-TR" sz="2600" b="1" dirty="0" smtClean="0"/>
              <a:t> (</a:t>
            </a:r>
            <a:r>
              <a:rPr lang="tr-TR" sz="2600" b="1" dirty="0" err="1" smtClean="0"/>
              <a:t>sitoplazmik</a:t>
            </a:r>
            <a:r>
              <a:rPr lang="tr-TR" sz="2600" b="1" dirty="0" smtClean="0"/>
              <a:t> enzim)</a:t>
            </a:r>
          </a:p>
          <a:p>
            <a:pPr algn="r"/>
            <a:r>
              <a:rPr lang="tr-TR" sz="2600" b="1" dirty="0" err="1" smtClean="0"/>
              <a:t>Kollajenaz</a:t>
            </a:r>
            <a:r>
              <a:rPr lang="tr-TR" sz="2600" b="1" dirty="0" smtClean="0"/>
              <a:t> (</a:t>
            </a:r>
            <a:r>
              <a:rPr lang="tr-TR" sz="2600" b="1" dirty="0" err="1" smtClean="0"/>
              <a:t>fibroblast</a:t>
            </a:r>
            <a:r>
              <a:rPr lang="tr-TR" sz="2600" b="1" dirty="0" smtClean="0"/>
              <a:t>, PMNL, veya </a:t>
            </a:r>
            <a:r>
              <a:rPr lang="tr-TR" sz="2600" b="1" dirty="0" err="1" smtClean="0"/>
              <a:t>balteri</a:t>
            </a:r>
            <a:r>
              <a:rPr lang="tr-TR" sz="2600" b="1" dirty="0" smtClean="0"/>
              <a:t> kaynaklı)</a:t>
            </a:r>
          </a:p>
          <a:p>
            <a:pPr algn="r"/>
            <a:r>
              <a:rPr lang="tr-TR" sz="2600" b="1" dirty="0" err="1" smtClean="0"/>
              <a:t>Fosfolipaz</a:t>
            </a:r>
            <a:r>
              <a:rPr lang="tr-TR" sz="2600" b="1" dirty="0" smtClean="0"/>
              <a:t> (</a:t>
            </a:r>
            <a:r>
              <a:rPr lang="tr-TR" sz="2600" b="1" dirty="0" err="1" smtClean="0"/>
              <a:t>lizozomal</a:t>
            </a:r>
            <a:r>
              <a:rPr lang="tr-TR" sz="2600" b="1" dirty="0" smtClean="0"/>
              <a:t> ve </a:t>
            </a:r>
            <a:r>
              <a:rPr lang="tr-TR" sz="2600" b="1" dirty="0" err="1" smtClean="0"/>
              <a:t>sitoplazmik</a:t>
            </a:r>
            <a:r>
              <a:rPr lang="tr-TR" sz="2600" b="1" dirty="0" smtClean="0"/>
              <a:t> enzim; bakteri veya konak kaynaklı)</a:t>
            </a:r>
          </a:p>
          <a:p>
            <a:pPr algn="r"/>
            <a:r>
              <a:rPr lang="tr-TR" sz="2600" b="1" dirty="0" err="1" smtClean="0"/>
              <a:t>Aspartat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aminotransferaz</a:t>
            </a:r>
            <a:r>
              <a:rPr lang="tr-TR" sz="2600" b="1" dirty="0" smtClean="0"/>
              <a:t> (</a:t>
            </a:r>
            <a:r>
              <a:rPr lang="tr-TR" sz="2600" b="1" dirty="0" err="1" smtClean="0"/>
              <a:t>sitoplazmik</a:t>
            </a:r>
            <a:r>
              <a:rPr lang="tr-TR" sz="2600" b="1" dirty="0" smtClean="0"/>
              <a:t> enzim)</a:t>
            </a:r>
          </a:p>
          <a:p>
            <a:pPr lvl="0"/>
            <a:r>
              <a:rPr lang="tr-TR" sz="2600" b="1" dirty="0" smtClean="0">
                <a:solidFill>
                  <a:srgbClr val="FF0000"/>
                </a:solidFill>
              </a:rPr>
              <a:t>SELÜLER ELEMANLAR:</a:t>
            </a:r>
          </a:p>
          <a:p>
            <a:pPr algn="ctr"/>
            <a:r>
              <a:rPr lang="tr-TR" sz="2600" b="1" dirty="0" smtClean="0"/>
              <a:t>Bakteriler</a:t>
            </a:r>
          </a:p>
          <a:p>
            <a:pPr algn="ctr"/>
            <a:r>
              <a:rPr lang="tr-TR" sz="2600" b="1" dirty="0" err="1" smtClean="0"/>
              <a:t>Deskuame</a:t>
            </a:r>
            <a:r>
              <a:rPr lang="tr-TR" sz="2600" b="1" dirty="0" smtClean="0"/>
              <a:t> epitelyum hücreleri</a:t>
            </a:r>
          </a:p>
          <a:p>
            <a:pPr algn="ctr"/>
            <a:r>
              <a:rPr lang="tr-TR" sz="2600" b="1" dirty="0" smtClean="0"/>
              <a:t>Lökositler </a:t>
            </a:r>
          </a:p>
          <a:p>
            <a:pPr lvl="0"/>
            <a:r>
              <a:rPr lang="tr-TR" sz="2600" b="1" dirty="0" smtClean="0">
                <a:solidFill>
                  <a:srgbClr val="FF0000"/>
                </a:solidFill>
              </a:rPr>
              <a:t>ELEKTROLİTLER:</a:t>
            </a:r>
            <a:r>
              <a:rPr lang="tr-TR" sz="2600" b="1" dirty="0" smtClean="0"/>
              <a:t> </a:t>
            </a:r>
            <a:r>
              <a:rPr lang="tr-TR" sz="2600" b="1" dirty="0" err="1" smtClean="0"/>
              <a:t>Na</a:t>
            </a:r>
            <a:r>
              <a:rPr lang="tr-TR" sz="2600" b="1" dirty="0" smtClean="0"/>
              <a:t>,K, </a:t>
            </a:r>
            <a:r>
              <a:rPr lang="tr-TR" sz="2600" b="1" dirty="0" err="1" smtClean="0"/>
              <a:t>Ca</a:t>
            </a:r>
            <a:endParaRPr lang="tr-TR" sz="2600" b="1" dirty="0" smtClean="0"/>
          </a:p>
          <a:p>
            <a:pPr lvl="0"/>
            <a:endParaRPr lang="tr-TR" sz="2600" b="1" dirty="0" smtClean="0"/>
          </a:p>
          <a:p>
            <a:pPr lvl="0"/>
            <a:r>
              <a:rPr lang="tr-TR" sz="2600" b="1" dirty="0" smtClean="0">
                <a:solidFill>
                  <a:srgbClr val="FF0000"/>
                </a:solidFill>
              </a:rPr>
              <a:t>ORGANİK BİLEŞENLER:</a:t>
            </a:r>
          </a:p>
          <a:p>
            <a:pPr algn="ctr"/>
            <a:r>
              <a:rPr lang="tr-TR" sz="2600" b="1" dirty="0" smtClean="0"/>
              <a:t>Glikoz (serumun 3-4 katı)</a:t>
            </a:r>
          </a:p>
          <a:p>
            <a:pPr algn="ctr"/>
            <a:r>
              <a:rPr lang="tr-TR" sz="2600" b="1" dirty="0" smtClean="0"/>
              <a:t>Proteinler (içerik serumdan az)</a:t>
            </a:r>
          </a:p>
          <a:p>
            <a:pPr lvl="0"/>
            <a:r>
              <a:rPr lang="tr-TR" sz="2600" b="1" dirty="0" smtClean="0">
                <a:solidFill>
                  <a:srgbClr val="FF0000"/>
                </a:solidFill>
              </a:rPr>
              <a:t>METABOLİK VE BAKTERİYEL ÜRÜNLER:</a:t>
            </a:r>
          </a:p>
          <a:p>
            <a:pPr algn="ctr"/>
            <a:r>
              <a:rPr lang="tr-TR" sz="2600" b="1" dirty="0" smtClean="0"/>
              <a:t>Laktik asit</a:t>
            </a:r>
          </a:p>
          <a:p>
            <a:pPr algn="ctr"/>
            <a:r>
              <a:rPr lang="tr-TR" sz="2600" b="1" dirty="0" smtClean="0"/>
              <a:t>Üre</a:t>
            </a:r>
          </a:p>
          <a:p>
            <a:pPr algn="ctr"/>
            <a:r>
              <a:rPr lang="tr-TR" sz="2600" b="1" dirty="0" err="1" smtClean="0"/>
              <a:t>Hidroksiprolin</a:t>
            </a:r>
            <a:endParaRPr lang="tr-TR" sz="2600" b="1" dirty="0" smtClean="0"/>
          </a:p>
          <a:p>
            <a:pPr algn="ctr"/>
            <a:r>
              <a:rPr lang="tr-TR" sz="2600" b="1" dirty="0" err="1" smtClean="0"/>
              <a:t>Endotoksinler</a:t>
            </a:r>
            <a:endParaRPr lang="tr-TR" sz="2600" b="1" dirty="0" smtClean="0"/>
          </a:p>
          <a:p>
            <a:pPr algn="ctr"/>
            <a:r>
              <a:rPr lang="tr-TR" sz="2600" b="1" dirty="0" err="1" smtClean="0"/>
              <a:t>Sitotoksik</a:t>
            </a:r>
            <a:r>
              <a:rPr lang="tr-TR" sz="2600" b="1" dirty="0" smtClean="0"/>
              <a:t> maddeler</a:t>
            </a:r>
          </a:p>
          <a:p>
            <a:pPr algn="ctr"/>
            <a:r>
              <a:rPr lang="tr-TR" sz="2600" b="1" dirty="0" smtClean="0"/>
              <a:t>Hidrojen sülfit</a:t>
            </a:r>
          </a:p>
          <a:p>
            <a:pPr algn="ctr"/>
            <a:r>
              <a:rPr lang="tr-TR" sz="2600" b="1" dirty="0" err="1" smtClean="0"/>
              <a:t>Antibakteriyel</a:t>
            </a:r>
            <a:r>
              <a:rPr lang="tr-TR" sz="2600" b="1" dirty="0" smtClean="0"/>
              <a:t> faktörler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992888" cy="223224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DOS’a geçen antibiyotikler: </a:t>
            </a:r>
            <a:r>
              <a:rPr lang="tr-TR" cap="none" dirty="0" err="1" smtClean="0"/>
              <a:t>Tetrasiklinler</a:t>
            </a:r>
            <a:r>
              <a:rPr lang="tr-TR" cap="none" dirty="0" smtClean="0"/>
              <a:t>, </a:t>
            </a:r>
            <a:r>
              <a:rPr lang="tr-TR" cap="none" dirty="0" err="1" smtClean="0"/>
              <a:t>metranidazol</a:t>
            </a:r>
            <a:r>
              <a:rPr lang="tr-TR" cap="none" dirty="0" smtClean="0"/>
              <a:t/>
            </a:r>
            <a:br>
              <a:rPr lang="tr-TR" cap="none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6984776" cy="2736304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Sağlıklı </a:t>
            </a:r>
            <a:r>
              <a:rPr lang="tr-TR" sz="2800" dirty="0" err="1" smtClean="0">
                <a:solidFill>
                  <a:srgbClr val="FF0000"/>
                </a:solidFill>
              </a:rPr>
              <a:t>DOS’da</a:t>
            </a:r>
            <a:r>
              <a:rPr lang="tr-TR" sz="2800" dirty="0" smtClean="0">
                <a:solidFill>
                  <a:srgbClr val="FF0000"/>
                </a:solidFill>
              </a:rPr>
              <a:t>: </a:t>
            </a:r>
          </a:p>
          <a:p>
            <a:pPr algn="r"/>
            <a:r>
              <a:rPr lang="tr-TR" sz="2800" dirty="0" smtClean="0"/>
              <a:t>ağırlıkta **</a:t>
            </a:r>
            <a:r>
              <a:rPr lang="tr-TR" sz="2800" u="sng" dirty="0" err="1" smtClean="0"/>
              <a:t>PMNs</a:t>
            </a:r>
            <a:r>
              <a:rPr lang="tr-TR" sz="2800" dirty="0" smtClean="0"/>
              <a:t> olmak üzere lökositler fazla (%91,2-91,5)</a:t>
            </a:r>
            <a:br>
              <a:rPr lang="tr-TR" sz="2800" dirty="0" smtClean="0"/>
            </a:br>
            <a:r>
              <a:rPr lang="tr-TR" sz="2800" dirty="0" smtClean="0"/>
              <a:t>*</a:t>
            </a:r>
            <a:r>
              <a:rPr lang="tr-TR" sz="2800" u="sng" dirty="0" err="1" smtClean="0"/>
              <a:t>Mononükleer</a:t>
            </a:r>
            <a:r>
              <a:rPr lang="tr-TR" sz="2800" u="sng" dirty="0" smtClean="0"/>
              <a:t> hücreler ( T ve B lenfositler: </a:t>
            </a:r>
            <a:r>
              <a:rPr lang="tr-TR" sz="2800" dirty="0" smtClean="0"/>
              <a:t>T/B lenfosit=1/3) (%8,5-8.8)</a:t>
            </a:r>
            <a:endParaRPr lang="tr-TR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İçerik Yer Tutucusu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5 Oval"/>
          <p:cNvSpPr/>
          <p:nvPr/>
        </p:nvSpPr>
        <p:spPr>
          <a:xfrm>
            <a:off x="3131840" y="2636912"/>
            <a:ext cx="252028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DOS FONKSİYONLARI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2627784" y="1124744"/>
            <a:ext cx="36004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SAVUNMA İÇİN ANTİKOR AKTİVİTESİ</a:t>
            </a:r>
            <a:endParaRPr lang="tr-TR" dirty="0"/>
          </a:p>
        </p:txBody>
      </p:sp>
      <p:sp>
        <p:nvSpPr>
          <p:cNvPr id="8" name="7 Oval"/>
          <p:cNvSpPr/>
          <p:nvPr/>
        </p:nvSpPr>
        <p:spPr>
          <a:xfrm>
            <a:off x="2699792" y="4581128"/>
            <a:ext cx="345638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EPİTELİN DİŞE  ADEZYONUNU SAĞLAYAN PLAZMA PROTEİNLERİ İÇEREBİLİR</a:t>
            </a:r>
            <a:endParaRPr lang="tr-TR" dirty="0"/>
          </a:p>
        </p:txBody>
      </p:sp>
      <p:sp>
        <p:nvSpPr>
          <p:cNvPr id="9" name="8 Oval"/>
          <p:cNvSpPr/>
          <p:nvPr/>
        </p:nvSpPr>
        <p:spPr>
          <a:xfrm>
            <a:off x="6047656" y="2852936"/>
            <a:ext cx="30963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SULKUSTAN MATERYALLERİN TEMİZLENMESİ</a:t>
            </a:r>
            <a:endParaRPr lang="tr-TR" dirty="0"/>
          </a:p>
        </p:txBody>
      </p:sp>
      <p:sp>
        <p:nvSpPr>
          <p:cNvPr id="10" name="9 Oval"/>
          <p:cNvSpPr/>
          <p:nvPr/>
        </p:nvSpPr>
        <p:spPr>
          <a:xfrm>
            <a:off x="0" y="2636912"/>
            <a:ext cx="277180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ANTİBAKTERİYEL ÖZELLİKLER</a:t>
            </a:r>
            <a:endParaRPr lang="tr-TR" dirty="0"/>
          </a:p>
        </p:txBody>
      </p:sp>
      <p:cxnSp>
        <p:nvCxnSpPr>
          <p:cNvPr id="17" name="16 Düz Bağlayıcı"/>
          <p:cNvCxnSpPr>
            <a:stCxn id="7" idx="4"/>
          </p:cNvCxnSpPr>
          <p:nvPr/>
        </p:nvCxnSpPr>
        <p:spPr>
          <a:xfrm>
            <a:off x="4427984" y="21328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Düz Bağlayıcı"/>
          <p:cNvCxnSpPr>
            <a:stCxn id="9" idx="2"/>
          </p:cNvCxnSpPr>
          <p:nvPr/>
        </p:nvCxnSpPr>
        <p:spPr>
          <a:xfrm flipH="1">
            <a:off x="5652120" y="3429000"/>
            <a:ext cx="395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/>
          <p:nvPr/>
        </p:nvCxnSpPr>
        <p:spPr>
          <a:xfrm>
            <a:off x="2771800" y="335699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Bağlayıcı"/>
          <p:cNvCxnSpPr>
            <a:stCxn id="6" idx="4"/>
          </p:cNvCxnSpPr>
          <p:nvPr/>
        </p:nvCxnSpPr>
        <p:spPr>
          <a:xfrm>
            <a:off x="4391980" y="3861048"/>
            <a:ext cx="360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5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15616" y="5715000"/>
            <a:ext cx="8229600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7106" name="AutoShape 2" descr="ATATÜRK HATTI MÜDAFA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2" y="620688"/>
            <a:ext cx="7810127" cy="583264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1- Türkiye Klinikleri </a:t>
            </a:r>
            <a:r>
              <a:rPr lang="tr-TR" sz="2400" dirty="0" err="1" smtClean="0"/>
              <a:t>Periodontoloji</a:t>
            </a:r>
            <a:r>
              <a:rPr lang="tr-TR" sz="2400" dirty="0" smtClean="0"/>
              <a:t> Özel Sayısı/cilt:5, sayı:1, yıl:2014, sayfa: 09-21</a:t>
            </a:r>
            <a:br>
              <a:rPr lang="tr-TR" sz="2400" dirty="0" smtClean="0"/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/>
              <a:t>2</a:t>
            </a:r>
            <a:r>
              <a:rPr lang="tr-TR" altLang="tr-TR" sz="2400" dirty="0" smtClean="0"/>
              <a:t>-Periodontoloji </a:t>
            </a:r>
            <a:r>
              <a:rPr lang="tr-TR" altLang="tr-TR" sz="2400" dirty="0"/>
              <a:t>ve </a:t>
            </a:r>
            <a:r>
              <a:rPr lang="tr-TR" altLang="tr-TR" sz="2400" dirty="0" err="1"/>
              <a:t>İmplantoloji</a:t>
            </a:r>
            <a:r>
              <a:rPr lang="tr-TR" altLang="tr-TR" sz="2400" dirty="0"/>
              <a:t> Cilt </a:t>
            </a:r>
            <a:r>
              <a:rPr lang="tr-TR" altLang="tr-TR" sz="2400" dirty="0" smtClean="0"/>
              <a:t>1.</a:t>
            </a:r>
            <a:r>
              <a:rPr lang="tr-TR" altLang="tr-TR" sz="2400" dirty="0"/>
              <a:t/>
            </a:r>
            <a:br>
              <a:rPr lang="tr-TR" altLang="tr-TR" sz="2400" dirty="0"/>
            </a:br>
            <a:r>
              <a:rPr lang="tr-TR" altLang="tr-TR" sz="2400" dirty="0" err="1"/>
              <a:t>Editör:Prof.Dr.Gürhan</a:t>
            </a:r>
            <a:r>
              <a:rPr lang="tr-TR" altLang="tr-TR" sz="2400" dirty="0"/>
              <a:t> Çağlayan</a:t>
            </a:r>
            <a:br>
              <a:rPr lang="tr-TR" altLang="tr-TR" sz="2400" dirty="0"/>
            </a:br>
            <a:r>
              <a:rPr lang="tr-TR" altLang="tr-TR" sz="2400" dirty="0" smtClean="0"/>
              <a:t>ISBN:9786059382175, </a:t>
            </a:r>
            <a:r>
              <a:rPr lang="tr-TR" sz="2400" dirty="0" err="1" smtClean="0"/>
              <a:t>Quintessence</a:t>
            </a:r>
            <a:r>
              <a:rPr lang="tr-TR" sz="2400" dirty="0" smtClean="0"/>
              <a:t> </a:t>
            </a:r>
            <a:r>
              <a:rPr lang="tr-TR" sz="2400" dirty="0" err="1"/>
              <a:t>pub</a:t>
            </a:r>
            <a:r>
              <a:rPr lang="tr-TR" sz="2400" dirty="0"/>
              <a:t>., 2018, 143-192</a:t>
            </a:r>
            <a:r>
              <a:rPr lang="tr-TR" altLang="tr-TR" sz="2400" dirty="0"/>
              <a:t/>
            </a:r>
            <a:br>
              <a:rPr lang="tr-TR" altLang="tr-TR" sz="2400" dirty="0"/>
            </a:br>
            <a:r>
              <a:rPr lang="tr-TR" altLang="tr-TR" sz="2400" dirty="0"/>
              <a:t/>
            </a:r>
            <a:br>
              <a:rPr lang="tr-TR" altLang="tr-TR" sz="2400" dirty="0"/>
            </a:br>
            <a:r>
              <a:rPr lang="tr-TR" altLang="tr-TR" sz="2400" dirty="0" smtClean="0"/>
              <a:t>3- </a:t>
            </a:r>
            <a:r>
              <a:rPr lang="tr-TR" altLang="tr-TR" sz="2400" dirty="0" err="1"/>
              <a:t>Carranza's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Clinical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Periodontology</a:t>
            </a:r>
            <a:r>
              <a:rPr lang="tr-TR" altLang="tr-TR" sz="2400" dirty="0"/>
              <a:t/>
            </a:r>
            <a:br>
              <a:rPr lang="tr-TR" altLang="tr-TR" sz="2400" dirty="0"/>
            </a:br>
            <a:r>
              <a:rPr lang="tr-TR" altLang="tr-TR" sz="2400" dirty="0"/>
              <a:t>Yazar(</a:t>
            </a:r>
            <a:r>
              <a:rPr lang="tr-TR" altLang="tr-TR" sz="2400" dirty="0" err="1"/>
              <a:t>lar</a:t>
            </a:r>
            <a:r>
              <a:rPr lang="tr-TR" altLang="tr-TR" sz="2400" dirty="0"/>
              <a:t>): Michael G. </a:t>
            </a:r>
            <a:r>
              <a:rPr lang="tr-TR" altLang="tr-TR" sz="2400" dirty="0" err="1"/>
              <a:t>Newman</a:t>
            </a:r>
            <a:r>
              <a:rPr lang="tr-TR" altLang="tr-TR" sz="2400" dirty="0"/>
              <a:t>, Henry H. </a:t>
            </a:r>
            <a:r>
              <a:rPr lang="tr-TR" altLang="tr-TR" sz="2400" dirty="0" err="1"/>
              <a:t>Takei</a:t>
            </a:r>
            <a:r>
              <a:rPr lang="tr-TR" altLang="tr-TR" sz="2400" dirty="0"/>
              <a:t>, Perry R. </a:t>
            </a:r>
            <a:r>
              <a:rPr lang="tr-TR" altLang="tr-TR" sz="2400" dirty="0" err="1"/>
              <a:t>Klokkevold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Fermin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A.Carranza</a:t>
            </a:r>
            <a:r>
              <a:rPr lang="tr-TR" altLang="tr-TR" sz="2400" dirty="0"/>
              <a:t> </a:t>
            </a:r>
            <a:br>
              <a:rPr lang="tr-TR" altLang="tr-TR" sz="2400" dirty="0"/>
            </a:br>
            <a:r>
              <a:rPr lang="tr-TR" altLang="tr-TR" sz="2400" dirty="0" smtClean="0"/>
              <a:t>ISBN:978-0-323-18824-1, sayfa: 214</a:t>
            </a:r>
            <a:r>
              <a:rPr lang="tr-TR" altLang="tr-TR" sz="2400" dirty="0"/>
              <a:t/>
            </a:r>
            <a:br>
              <a:rPr lang="tr-TR" altLang="tr-TR" sz="2400" dirty="0"/>
            </a:br>
            <a:r>
              <a:rPr lang="tr-TR" altLang="tr-TR" sz="2400" dirty="0"/>
              <a:t>Basım yılı:2015</a:t>
            </a:r>
            <a:br>
              <a:rPr lang="tr-TR" altLang="tr-TR" sz="2400" dirty="0"/>
            </a:br>
            <a:r>
              <a:rPr lang="tr-TR" sz="2400" dirty="0" smtClean="0"/>
              <a:t/>
            </a:r>
            <a:br>
              <a:rPr lang="tr-TR" sz="2400" dirty="0" smtClean="0"/>
            </a:br>
            <a:endParaRPr lang="tr-TR" sz="240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3921695" cy="594295"/>
          </a:xfrm>
        </p:spPr>
        <p:txBody>
          <a:bodyPr/>
          <a:lstStyle/>
          <a:p>
            <a:r>
              <a:rPr lang="tr-TR" dirty="0" smtClean="0"/>
              <a:t>Kaynaklar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90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tr-TR" b="1" dirty="0"/>
              <a:t>Tükürüğün </a:t>
            </a:r>
            <a:r>
              <a:rPr lang="tr-TR" b="1" dirty="0" smtClean="0"/>
              <a:t>Kaynağı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8064896" cy="4370040"/>
          </a:xfrm>
        </p:spPr>
        <p:txBody>
          <a:bodyPr/>
          <a:lstStyle/>
          <a:p>
            <a:endParaRPr lang="tr-TR" sz="3200" b="1" dirty="0" smtClean="0"/>
          </a:p>
          <a:p>
            <a:endParaRPr lang="tr-TR" b="1" dirty="0"/>
          </a:p>
          <a:p>
            <a:r>
              <a:rPr lang="tr-TR" sz="3200" b="1" dirty="0" smtClean="0"/>
              <a:t>%</a:t>
            </a:r>
            <a:r>
              <a:rPr lang="tr-TR" sz="3200" b="1" dirty="0"/>
              <a:t>65 u </a:t>
            </a:r>
            <a:r>
              <a:rPr lang="tr-TR" sz="3200" b="1" dirty="0" err="1"/>
              <a:t>submandibular</a:t>
            </a:r>
            <a:r>
              <a:rPr lang="tr-TR" sz="3200" b="1" dirty="0"/>
              <a:t>, % 20 sı </a:t>
            </a:r>
            <a:r>
              <a:rPr lang="tr-TR" sz="3200" b="1" dirty="0" err="1"/>
              <a:t>parotis</a:t>
            </a:r>
            <a:r>
              <a:rPr lang="tr-TR" sz="3200" b="1" dirty="0"/>
              <a:t> ve %7-8i </a:t>
            </a:r>
            <a:r>
              <a:rPr lang="tr-TR" sz="3200" b="1" dirty="0" err="1"/>
              <a:t>sublingual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majör tükürük bezleri</a:t>
            </a:r>
            <a:r>
              <a:rPr lang="tr-TR" sz="3200" b="1" dirty="0"/>
              <a:t>nden</a:t>
            </a:r>
            <a:r>
              <a:rPr lang="tr-TR" sz="3200" b="1" dirty="0" smtClean="0"/>
              <a:t>,</a:t>
            </a:r>
          </a:p>
          <a:p>
            <a:r>
              <a:rPr lang="tr-TR" sz="3200" b="1" dirty="0" smtClean="0"/>
              <a:t> </a:t>
            </a:r>
            <a:r>
              <a:rPr lang="tr-TR" sz="3200" b="1" dirty="0"/>
              <a:t>% 5i ise mukozada yer alan çok sayıdaki </a:t>
            </a:r>
            <a:r>
              <a:rPr lang="tr-TR" sz="3200" b="1" dirty="0">
                <a:solidFill>
                  <a:srgbClr val="FF0000"/>
                </a:solidFill>
              </a:rPr>
              <a:t>minör bezler</a:t>
            </a:r>
            <a:r>
              <a:rPr lang="tr-TR" sz="3200" b="1" dirty="0"/>
              <a:t>den dudak, yanak, damak </a:t>
            </a:r>
            <a:r>
              <a:rPr lang="tr-TR" sz="3200" b="1" dirty="0" err="1"/>
              <a:t>molar</a:t>
            </a:r>
            <a:r>
              <a:rPr lang="tr-TR" sz="3200" b="1" dirty="0"/>
              <a:t> ve </a:t>
            </a:r>
            <a:r>
              <a:rPr lang="tr-TR" sz="3200" b="1" dirty="0" err="1"/>
              <a:t>retromolar</a:t>
            </a:r>
            <a:r>
              <a:rPr lang="tr-TR" sz="3200" b="1" dirty="0"/>
              <a:t> ile </a:t>
            </a:r>
            <a:r>
              <a:rPr lang="tr-TR" sz="3200" b="1" dirty="0" err="1"/>
              <a:t>tonsiller</a:t>
            </a:r>
            <a:r>
              <a:rPr lang="tr-TR" sz="3200" b="1" dirty="0"/>
              <a:t> bölgesindeki bezlerden salgılanır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chemeClr val="tx1"/>
                </a:solidFill>
              </a:rPr>
              <a:t>Majör </a:t>
            </a:r>
            <a:r>
              <a:rPr lang="tr-TR" dirty="0">
                <a:solidFill>
                  <a:schemeClr val="tx1"/>
                </a:solidFill>
              </a:rPr>
              <a:t>tükürük </a:t>
            </a:r>
            <a:r>
              <a:rPr lang="tr-TR" dirty="0" err="1" smtClean="0">
                <a:solidFill>
                  <a:schemeClr val="tx1"/>
                </a:solidFill>
              </a:rPr>
              <a:t>bezlerİ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208912" cy="396044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FF0000"/>
                </a:solidFill>
              </a:rPr>
              <a:t>Parotis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  <a:r>
              <a:rPr lang="tr-TR" b="1" dirty="0"/>
              <a:t>en büyük olanıdır. Salgısı sulu olduğu için gıda maddelerini ıslatıp yumuşatma etkileri vardır. Kanalı </a:t>
            </a:r>
            <a:r>
              <a:rPr lang="tr-TR" b="1" u="sng" dirty="0"/>
              <a:t>“Stenon” </a:t>
            </a:r>
            <a:r>
              <a:rPr lang="tr-TR" b="1" dirty="0"/>
              <a:t>kanalıdır. </a:t>
            </a: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FF0000"/>
                </a:solidFill>
              </a:rPr>
              <a:t>Submandibular</a:t>
            </a:r>
            <a:r>
              <a:rPr lang="tr-TR" b="1" dirty="0" smtClean="0"/>
              <a:t> </a:t>
            </a:r>
            <a:r>
              <a:rPr lang="tr-TR" b="1" dirty="0"/>
              <a:t>bez, </a:t>
            </a:r>
            <a:r>
              <a:rPr lang="tr-TR" b="1" dirty="0" err="1"/>
              <a:t>parotisten</a:t>
            </a:r>
            <a:r>
              <a:rPr lang="tr-TR" b="1" dirty="0"/>
              <a:t> küçüktür. </a:t>
            </a:r>
            <a:r>
              <a:rPr lang="tr-TR" b="1" dirty="0" err="1"/>
              <a:t>Vizkozitesi</a:t>
            </a:r>
            <a:r>
              <a:rPr lang="tr-TR" b="1" dirty="0"/>
              <a:t>, akış hızının artması ile azalır. Kanalı </a:t>
            </a:r>
            <a:r>
              <a:rPr lang="tr-TR" b="1" u="sng" dirty="0"/>
              <a:t>“</a:t>
            </a:r>
            <a:r>
              <a:rPr lang="tr-TR" b="1" u="sng" dirty="0" err="1"/>
              <a:t>Wharton</a:t>
            </a:r>
            <a:r>
              <a:rPr lang="tr-TR" b="1" u="sng" dirty="0"/>
              <a:t>” </a:t>
            </a:r>
            <a:r>
              <a:rPr lang="tr-TR" b="1" dirty="0"/>
              <a:t>kanalıdır. </a:t>
            </a: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r>
              <a:rPr lang="tr-TR" b="1" dirty="0" err="1" smtClean="0">
                <a:solidFill>
                  <a:srgbClr val="FF0000"/>
                </a:solidFill>
              </a:rPr>
              <a:t>Sublingual</a:t>
            </a:r>
            <a:r>
              <a:rPr lang="tr-TR" b="1" dirty="0" smtClean="0"/>
              <a:t> </a:t>
            </a:r>
            <a:r>
              <a:rPr lang="tr-TR" b="1" dirty="0"/>
              <a:t>bezler, birçok küçük bezden oluşur. Salgısı </a:t>
            </a:r>
            <a:r>
              <a:rPr lang="tr-TR" b="1" dirty="0" err="1"/>
              <a:t>visköz</a:t>
            </a:r>
            <a:r>
              <a:rPr lang="tr-TR" b="1" dirty="0"/>
              <a:t> ve bulanık karakterde olmasına rağmen uyarımla berraklaşır. Kanalı “</a:t>
            </a:r>
            <a:r>
              <a:rPr lang="tr-TR" b="1" u="sng" dirty="0" err="1"/>
              <a:t>Bartholini</a:t>
            </a:r>
            <a:r>
              <a:rPr lang="tr-TR" b="1" u="sng" dirty="0"/>
              <a:t>”</a:t>
            </a:r>
            <a:r>
              <a:rPr lang="tr-TR" b="1" dirty="0"/>
              <a:t> kanalıdır.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3284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dirty="0" err="1">
                <a:solidFill>
                  <a:schemeClr val="tx1"/>
                </a:solidFill>
              </a:rPr>
              <a:t>seröz</a:t>
            </a:r>
            <a:r>
              <a:rPr lang="tr-TR" sz="2800" dirty="0">
                <a:solidFill>
                  <a:schemeClr val="tx1"/>
                </a:solidFill>
              </a:rPr>
              <a:t>, </a:t>
            </a:r>
            <a:r>
              <a:rPr lang="tr-TR" sz="2800" dirty="0" err="1">
                <a:solidFill>
                  <a:schemeClr val="tx1"/>
                </a:solidFill>
              </a:rPr>
              <a:t>müköz</a:t>
            </a:r>
            <a:r>
              <a:rPr lang="tr-TR" sz="2800" dirty="0">
                <a:solidFill>
                  <a:schemeClr val="tx1"/>
                </a:solidFill>
              </a:rPr>
              <a:t> ve </a:t>
            </a:r>
            <a:r>
              <a:rPr lang="tr-TR" sz="2800" dirty="0" err="1" smtClean="0">
                <a:solidFill>
                  <a:schemeClr val="tx1"/>
                </a:solidFill>
              </a:rPr>
              <a:t>seromüköz</a:t>
            </a:r>
            <a:r>
              <a:rPr lang="tr-TR" sz="2800" dirty="0" smtClean="0">
                <a:solidFill>
                  <a:schemeClr val="tx1"/>
                </a:solidFill>
              </a:rPr>
              <a:t> SALGI </a:t>
            </a:r>
            <a:endParaRPr lang="tr-TR" sz="2800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892480" cy="4824536"/>
          </a:xfrm>
        </p:spPr>
        <p:txBody>
          <a:bodyPr>
            <a:noAutofit/>
          </a:bodyPr>
          <a:lstStyle/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endParaRPr lang="tr-TR" dirty="0" smtClean="0">
              <a:solidFill>
                <a:srgbClr val="FF0000"/>
              </a:solidFill>
            </a:endParaRPr>
          </a:p>
          <a:p>
            <a:r>
              <a:rPr lang="tr-TR" sz="2000" b="1" dirty="0" err="1" smtClean="0">
                <a:solidFill>
                  <a:srgbClr val="FF0000"/>
                </a:solidFill>
              </a:rPr>
              <a:t>Seröz</a:t>
            </a:r>
            <a:r>
              <a:rPr lang="tr-TR" sz="2000" b="1" dirty="0" smtClean="0">
                <a:solidFill>
                  <a:srgbClr val="FF0000"/>
                </a:solidFill>
              </a:rPr>
              <a:t> bezler </a:t>
            </a:r>
            <a:r>
              <a:rPr lang="tr-TR" sz="2000" b="1" dirty="0"/>
              <a:t>(örneğin </a:t>
            </a:r>
            <a:r>
              <a:rPr lang="tr-TR" sz="2000" b="1" dirty="0" err="1"/>
              <a:t>parotis</a:t>
            </a:r>
            <a:r>
              <a:rPr lang="tr-TR" sz="2000" b="1" dirty="0" smtClean="0"/>
              <a:t>): </a:t>
            </a:r>
          </a:p>
          <a:p>
            <a:pPr algn="r"/>
            <a:r>
              <a:rPr lang="tr-TR" sz="2000" b="1" dirty="0" smtClean="0"/>
              <a:t>akıcı</a:t>
            </a:r>
            <a:r>
              <a:rPr lang="tr-TR" sz="2000" b="1" dirty="0"/>
              <a:t>, sulu, </a:t>
            </a:r>
            <a:endParaRPr lang="tr-TR" sz="2000" b="1" dirty="0" smtClean="0"/>
          </a:p>
          <a:p>
            <a:pPr algn="r"/>
            <a:r>
              <a:rPr lang="tr-TR" sz="2000" b="1" dirty="0" smtClean="0"/>
              <a:t>gıda </a:t>
            </a:r>
            <a:r>
              <a:rPr lang="tr-TR" sz="2000" b="1" dirty="0"/>
              <a:t>maddelerinin </a:t>
            </a:r>
            <a:r>
              <a:rPr lang="tr-TR" sz="2000" b="1" dirty="0" smtClean="0"/>
              <a:t>yumuşatılması</a:t>
            </a:r>
          </a:p>
          <a:p>
            <a:pPr algn="r"/>
            <a:r>
              <a:rPr lang="tr-TR" sz="2000" b="1" dirty="0" smtClean="0"/>
              <a:t>ortamın </a:t>
            </a:r>
            <a:r>
              <a:rPr lang="tr-TR" sz="2000" b="1" dirty="0"/>
              <a:t>nötralize </a:t>
            </a:r>
            <a:r>
              <a:rPr lang="tr-TR" sz="2000" b="1" dirty="0" smtClean="0"/>
              <a:t>edilmesi (korunma </a:t>
            </a:r>
            <a:r>
              <a:rPr lang="tr-TR" sz="2000" b="1" dirty="0"/>
              <a:t>veya sulandırma </a:t>
            </a:r>
            <a:r>
              <a:rPr lang="tr-TR" sz="2000" b="1" dirty="0" smtClean="0"/>
              <a:t>salgısı)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Müköz</a:t>
            </a:r>
            <a:r>
              <a:rPr lang="tr-TR" sz="2000" b="1" dirty="0">
                <a:solidFill>
                  <a:srgbClr val="FF0000"/>
                </a:solidFill>
              </a:rPr>
              <a:t> bezler </a:t>
            </a:r>
            <a:r>
              <a:rPr lang="tr-TR" sz="2000" b="1" dirty="0"/>
              <a:t>(örneğin </a:t>
            </a:r>
            <a:r>
              <a:rPr lang="tr-TR" sz="2000" b="1" dirty="0" err="1"/>
              <a:t>sublingual</a:t>
            </a:r>
            <a:r>
              <a:rPr lang="tr-TR" sz="2000" b="1" dirty="0"/>
              <a:t> bez</a:t>
            </a:r>
            <a:r>
              <a:rPr lang="tr-TR" sz="2000" b="1" dirty="0" smtClean="0"/>
              <a:t>): </a:t>
            </a:r>
          </a:p>
          <a:p>
            <a:pPr algn="r"/>
            <a:r>
              <a:rPr lang="tr-TR" sz="2000" b="1" dirty="0" smtClean="0"/>
              <a:t>kıvamlı</a:t>
            </a:r>
            <a:r>
              <a:rPr lang="tr-TR" sz="2000" b="1" dirty="0"/>
              <a:t>, yapışkan </a:t>
            </a:r>
            <a:r>
              <a:rPr lang="tr-TR" sz="2000" b="1" dirty="0" smtClean="0"/>
              <a:t>,</a:t>
            </a:r>
          </a:p>
          <a:p>
            <a:pPr algn="r"/>
            <a:r>
              <a:rPr lang="tr-TR" sz="2000" b="1" dirty="0" smtClean="0"/>
              <a:t>ağızda </a:t>
            </a:r>
            <a:r>
              <a:rPr lang="tr-TR" sz="2000" b="1" dirty="0"/>
              <a:t>parçalanmış, ufalanmış besin maddelerinin birbirlerine yapışmalarını ve bu sayede kolay yutulmalarını sağlayabilmek </a:t>
            </a:r>
            <a:r>
              <a:rPr lang="tr-TR" sz="2000" b="1" dirty="0" smtClean="0"/>
              <a:t>(</a:t>
            </a:r>
            <a:r>
              <a:rPr lang="tr-TR" sz="2000" b="1" dirty="0" err="1"/>
              <a:t>Bolus</a:t>
            </a:r>
            <a:r>
              <a:rPr lang="tr-TR" sz="2000" b="1" dirty="0"/>
              <a:t> oluşumu</a:t>
            </a:r>
            <a:r>
              <a:rPr lang="tr-TR" sz="2000" b="1" dirty="0" smtClean="0"/>
              <a:t>) (yutkunma </a:t>
            </a:r>
            <a:r>
              <a:rPr lang="tr-TR" sz="2000" b="1" dirty="0"/>
              <a:t>salgısı </a:t>
            </a:r>
            <a:r>
              <a:rPr lang="tr-TR" sz="2000" b="1" dirty="0" smtClean="0"/>
              <a:t>) </a:t>
            </a:r>
          </a:p>
          <a:p>
            <a:r>
              <a:rPr lang="tr-TR" sz="2000" b="1" dirty="0" err="1" smtClean="0">
                <a:solidFill>
                  <a:srgbClr val="FF0000"/>
                </a:solidFill>
              </a:rPr>
              <a:t>Serömüköz</a:t>
            </a:r>
            <a:r>
              <a:rPr lang="tr-TR" sz="2000" b="1" dirty="0" smtClean="0">
                <a:solidFill>
                  <a:srgbClr val="FF0000"/>
                </a:solidFill>
              </a:rPr>
              <a:t> bezler</a:t>
            </a:r>
            <a:r>
              <a:rPr lang="tr-TR" sz="2000" b="1" dirty="0" smtClean="0"/>
              <a:t> (örneğin; </a:t>
            </a:r>
            <a:r>
              <a:rPr lang="tr-TR" sz="2000" b="1" dirty="0" err="1" smtClean="0"/>
              <a:t>submandibular</a:t>
            </a:r>
            <a:r>
              <a:rPr lang="tr-TR" sz="2000" b="1" dirty="0" smtClean="0"/>
              <a:t> bez): </a:t>
            </a:r>
          </a:p>
          <a:p>
            <a:pPr algn="r"/>
            <a:r>
              <a:rPr lang="tr-TR" sz="2000" b="1" dirty="0" smtClean="0"/>
              <a:t>hem </a:t>
            </a:r>
            <a:r>
              <a:rPr lang="tr-TR" sz="2000" b="1" dirty="0" err="1"/>
              <a:t>seröz</a:t>
            </a:r>
            <a:r>
              <a:rPr lang="tr-TR" sz="2000" b="1" dirty="0"/>
              <a:t> </a:t>
            </a:r>
            <a:r>
              <a:rPr lang="tr-TR" sz="2000" b="1" dirty="0" smtClean="0"/>
              <a:t>hem de </a:t>
            </a:r>
            <a:r>
              <a:rPr lang="tr-TR" sz="2000" b="1" dirty="0" err="1"/>
              <a:t>müköz</a:t>
            </a:r>
            <a:r>
              <a:rPr lang="tr-TR" sz="2000" b="1" dirty="0"/>
              <a:t> </a:t>
            </a:r>
            <a:r>
              <a:rPr lang="tr-TR" sz="2000" b="1" dirty="0" smtClean="0"/>
              <a:t>salgı,</a:t>
            </a:r>
          </a:p>
          <a:p>
            <a:pPr algn="r"/>
            <a:r>
              <a:rPr lang="tr-TR" sz="2000" b="1" dirty="0" smtClean="0"/>
              <a:t> </a:t>
            </a:r>
            <a:r>
              <a:rPr lang="tr-TR" sz="2000" b="1" dirty="0"/>
              <a:t>Herhangi bir maddeden tat alınmasını sağlayan </a:t>
            </a:r>
            <a:r>
              <a:rPr lang="tr-TR" sz="2000" b="1" dirty="0" smtClean="0"/>
              <a:t>salgıdır (tat </a:t>
            </a:r>
            <a:r>
              <a:rPr lang="tr-TR" sz="2000" b="1" dirty="0"/>
              <a:t>salgısı veya sindirim </a:t>
            </a:r>
            <a:r>
              <a:rPr lang="tr-TR" sz="2000" b="1" dirty="0" smtClean="0"/>
              <a:t>salgısı)</a:t>
            </a:r>
            <a:endParaRPr lang="tr-T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20080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Tükürüğün </a:t>
            </a:r>
            <a:r>
              <a:rPr lang="tr-TR" b="1" dirty="0" err="1" smtClean="0">
                <a:solidFill>
                  <a:schemeClr val="tx1"/>
                </a:solidFill>
              </a:rPr>
              <a:t>salgIlanmasI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892480" cy="444204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sz="2800" b="1" dirty="0"/>
              <a:t>Günlük salgı miktarı kişilere göre değişmekle birlikte genel olarak </a:t>
            </a:r>
            <a:r>
              <a:rPr lang="tr-TR" sz="2800" b="1" dirty="0">
                <a:solidFill>
                  <a:srgbClr val="FF0000"/>
                </a:solidFill>
              </a:rPr>
              <a:t>500-1500 ml </a:t>
            </a:r>
            <a:r>
              <a:rPr lang="tr-TR" sz="2800" b="1" dirty="0" smtClean="0"/>
              <a:t>arasındadır</a:t>
            </a:r>
          </a:p>
          <a:p>
            <a:pPr algn="just">
              <a:buFont typeface="Arial" pitchFamily="34" charset="0"/>
              <a:buChar char="•"/>
            </a:pPr>
            <a:r>
              <a:rPr lang="tr-TR" sz="2800" b="1" dirty="0"/>
              <a:t>Tükürüğün </a:t>
            </a:r>
            <a:r>
              <a:rPr lang="tr-TR" sz="2800" b="1" dirty="0" err="1">
                <a:solidFill>
                  <a:srgbClr val="FF0000"/>
                </a:solidFill>
              </a:rPr>
              <a:t>pHsı</a:t>
            </a:r>
            <a:r>
              <a:rPr lang="tr-TR" sz="2800" b="1" dirty="0">
                <a:solidFill>
                  <a:srgbClr val="FF0000"/>
                </a:solidFill>
              </a:rPr>
              <a:t> 6.7-7.4 </a:t>
            </a:r>
            <a:r>
              <a:rPr lang="tr-TR" sz="2800" b="1" dirty="0"/>
              <a:t>arasında </a:t>
            </a:r>
            <a:endParaRPr lang="tr-TR" sz="2800" b="1" dirty="0" smtClean="0"/>
          </a:p>
          <a:p>
            <a:pPr algn="r"/>
            <a:r>
              <a:rPr lang="tr-TR" sz="2800" b="1" dirty="0"/>
              <a:t>Tükürük </a:t>
            </a:r>
            <a:r>
              <a:rPr lang="tr-TR" sz="2800" b="1" dirty="0" err="1"/>
              <a:t>pHsı</a:t>
            </a:r>
            <a:r>
              <a:rPr lang="tr-TR" sz="2800" b="1" dirty="0"/>
              <a:t>, akış hızı arttıkça yükselir. Sabahları ve aç </a:t>
            </a:r>
            <a:r>
              <a:rPr lang="tr-TR" sz="2800" b="1" dirty="0" smtClean="0"/>
              <a:t>karnına </a:t>
            </a:r>
            <a:r>
              <a:rPr lang="tr-TR" sz="2800" b="1" dirty="0"/>
              <a:t>düşük olan </a:t>
            </a:r>
            <a:r>
              <a:rPr lang="tr-TR" sz="2800" b="1" dirty="0" err="1"/>
              <a:t>pH</a:t>
            </a:r>
            <a:r>
              <a:rPr lang="tr-TR" sz="2800" b="1" dirty="0"/>
              <a:t> daha sonra artar. </a:t>
            </a:r>
            <a:endParaRPr lang="tr-TR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tr-TR" sz="2800" b="1" dirty="0" smtClean="0"/>
              <a:t>Parasempatik </a:t>
            </a:r>
            <a:r>
              <a:rPr lang="tr-TR" sz="2800" b="1" dirty="0"/>
              <a:t>uyarım ile tükürük akış hızı ve </a:t>
            </a:r>
            <a:r>
              <a:rPr lang="tr-TR" sz="2800" b="1" dirty="0" err="1"/>
              <a:t>pHsı</a:t>
            </a:r>
            <a:r>
              <a:rPr lang="tr-TR" sz="2800" b="1" dirty="0"/>
              <a:t> yükselir. Sempatik uyarım ile akış hızı ve </a:t>
            </a:r>
            <a:r>
              <a:rPr lang="tr-TR" sz="2800" b="1" dirty="0" err="1"/>
              <a:t>pH</a:t>
            </a:r>
            <a:r>
              <a:rPr lang="tr-TR" sz="2800" b="1" dirty="0"/>
              <a:t> azalır.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1008112"/>
          </a:xfrm>
        </p:spPr>
        <p:txBody>
          <a:bodyPr/>
          <a:lstStyle/>
          <a:p>
            <a:r>
              <a:rPr lang="tr-TR" b="1" cap="none" dirty="0" smtClean="0">
                <a:solidFill>
                  <a:schemeClr val="tx1"/>
                </a:solidFill>
              </a:rPr>
              <a:t>SALGILANMA HIZI</a:t>
            </a:r>
            <a:endParaRPr lang="tr-TR" cap="none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04856" cy="3816424"/>
          </a:xfrm>
        </p:spPr>
        <p:txBody>
          <a:bodyPr>
            <a:normAutofit/>
          </a:bodyPr>
          <a:lstStyle/>
          <a:p>
            <a:r>
              <a:rPr lang="tr-TR" sz="2800" b="1" dirty="0"/>
              <a:t>Dinlenme halinde tükürüğün salgılanma hızı </a:t>
            </a:r>
            <a:r>
              <a:rPr lang="tr-TR" sz="2800" b="1" dirty="0">
                <a:solidFill>
                  <a:srgbClr val="FF0000"/>
                </a:solidFill>
              </a:rPr>
              <a:t>ortalama 0.05-3 ml/</a:t>
            </a:r>
            <a:r>
              <a:rPr lang="tr-TR" sz="2800" b="1" dirty="0" err="1">
                <a:solidFill>
                  <a:srgbClr val="FF0000"/>
                </a:solidFill>
              </a:rPr>
              <a:t>dak</a:t>
            </a:r>
            <a:r>
              <a:rPr lang="tr-TR" sz="2800" b="1" dirty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arasında</a:t>
            </a:r>
          </a:p>
          <a:p>
            <a:r>
              <a:rPr lang="tr-TR" sz="2800" b="1" dirty="0"/>
              <a:t>Bireylerin çoğunda akış hızı akşam üstlerinde en yüksek düzeye ulaşır. Geceleri minimum olur ve uykuda iyice düşer.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04856" cy="864096"/>
          </a:xfrm>
        </p:spPr>
        <p:txBody>
          <a:bodyPr/>
          <a:lstStyle/>
          <a:p>
            <a:r>
              <a:rPr lang="tr-TR" b="1" dirty="0">
                <a:solidFill>
                  <a:schemeClr val="tx1"/>
                </a:solidFill>
              </a:rPr>
              <a:t>Tükürüğün </a:t>
            </a:r>
            <a:r>
              <a:rPr lang="tr-TR" b="1" dirty="0" err="1" smtClean="0">
                <a:solidFill>
                  <a:schemeClr val="tx1"/>
                </a:solidFill>
              </a:rPr>
              <a:t>İçerİĞİ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051720" y="5805264"/>
            <a:ext cx="4680520" cy="648072"/>
          </a:xfrm>
        </p:spPr>
        <p:txBody>
          <a:bodyPr/>
          <a:lstStyle/>
          <a:p>
            <a:pPr algn="ctr"/>
            <a:r>
              <a:rPr lang="tr-TR" dirty="0" smtClean="0"/>
              <a:t>(</a:t>
            </a:r>
            <a:r>
              <a:rPr lang="tr-TR" dirty="0" err="1" smtClean="0"/>
              <a:t>Amerongen</a:t>
            </a:r>
            <a:r>
              <a:rPr lang="tr-TR" dirty="0" smtClean="0"/>
              <a:t>&amp;</a:t>
            </a:r>
            <a:r>
              <a:rPr lang="tr-TR" dirty="0" err="1" smtClean="0"/>
              <a:t>Veerman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579402" cy="42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Gezinti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ğıt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466</TotalTime>
  <Words>1456</Words>
  <Application>Microsoft Office PowerPoint</Application>
  <PresentationFormat>Ekran Gösterisi (4:3)</PresentationFormat>
  <Paragraphs>295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Gezinti</vt:lpstr>
      <vt:lpstr>Ofis Teması</vt:lpstr>
      <vt:lpstr>Kağıt</vt:lpstr>
      <vt:lpstr>1_Gezinti</vt:lpstr>
      <vt:lpstr>1_Ofis Teması</vt:lpstr>
      <vt:lpstr>Akış</vt:lpstr>
      <vt:lpstr>   DİŞETİNİN SAVUNMA MEKANİZMALARI         (SALİVA-DOS) </vt:lpstr>
      <vt:lpstr>TÜKÜRÜK</vt:lpstr>
      <vt:lpstr>TÜKÜRÜK (SALİVA)</vt:lpstr>
      <vt:lpstr>Tükürüğün Kaynağı</vt:lpstr>
      <vt:lpstr> Majör tükürük bezlerİ </vt:lpstr>
      <vt:lpstr>seröz, müköz ve seromüköz SALGI </vt:lpstr>
      <vt:lpstr>Tükürüğün salgIlanmasI</vt:lpstr>
      <vt:lpstr>SALGILANMA HIZI</vt:lpstr>
      <vt:lpstr>Tükürüğün İçerİĞİ</vt:lpstr>
      <vt:lpstr>Tükürüğün İçeriği Organik İçerik</vt:lpstr>
      <vt:lpstr>   Tükürüğün İçeriği İnorganik İçerik </vt:lpstr>
      <vt:lpstr>  TÜKÜRÜĞÜN ÖZELLİKLERİ </vt:lpstr>
      <vt:lpstr>TÜKÜRÜĞÜN ÇÜRÜK OLUŞUMU ÜZERİNE ETKİSİ </vt:lpstr>
      <vt:lpstr>TÜKÜRÜK AKIŞ HIZINI ETKİLEYEN FİZYOLOJİK NEDENLER </vt:lpstr>
      <vt:lpstr>TÜKÜRÜK AKIŞ HIZINI ETKİLEYEN PATOLOJİK NEDENLER </vt:lpstr>
      <vt:lpstr>TÜKÜRÜK AKIŞ HIZI SONUÇLARININ DEĞERLENDİRİLMESİ </vt:lpstr>
      <vt:lpstr>   TÜKÜRÜK AZLIĞI VE AĞIZ KURULUĞU TEDAVİSİ </vt:lpstr>
      <vt:lpstr>SALİVA-SAVUNMA</vt:lpstr>
      <vt:lpstr>DOS  (Dişeti Oluğu Sıvısı, Gingival Crevicular Fluid)</vt:lpstr>
      <vt:lpstr>PowerPoint Sunusu</vt:lpstr>
      <vt:lpstr>DOS ÜRETİMİ (PASHLEY MODELİ 1976)</vt:lpstr>
      <vt:lpstr>DOS AKIŞI</vt:lpstr>
      <vt:lpstr>AğIz boşluğuna günde 0,5-2.4 ml DOS akışı olur.</vt:lpstr>
      <vt:lpstr> 1- Gİngİval yIkama metodu    2- Kapİller tüpler veya mİkropİpetler İle toplama   3- Emİcİ kağıt şerİtler   a) İntrakrevİkular teknİk: Kağıt şerit dişeti oluğu içerisine sığ ve derin olarak iki şekilde yerleştirilebilir. Bu teknik daha sık kullanılır. (cep içi 1-2 mm ve 30 sn)    B)Ekstrakrevİkular teknİk: TravmayI en aza İndİrmek İçİn kağıt şerİt dİşetİ oluğu üzerİnde seyreder.     4- Dİşİn etrafIna oluk İçİne yerleştİrİlen İplİkler  </vt:lpstr>
      <vt:lpstr>PowerPoint Sunusu</vt:lpstr>
      <vt:lpstr>Sabahları (6:00/22:00 arası) artar, Gece (22:00 sonrası) azalır </vt:lpstr>
      <vt:lpstr>PowerPoint Sunusu</vt:lpstr>
      <vt:lpstr>DOS’ta saptanan nötrofil medyatörleri, lökotrien B4 (LTB4), platelet aktive edici faktör (PAF), tromboksan B2, elastaz, kollojenaz ve bir grup antioksidan enzimlerdir. Ayrıca monosit/makrofajlar, PGE2, IL-1, IL-6, IL-8 ve TNF gibi iltihabi medyatörleri salgılarlar.</vt:lpstr>
      <vt:lpstr>PowerPoint Sunusu</vt:lpstr>
      <vt:lpstr>PowerPoint Sunusu</vt:lpstr>
      <vt:lpstr>DOS’UN KOMPOZİSYONU </vt:lpstr>
      <vt:lpstr>  DOS’a geçen antibiyotikler: Tetrasiklinler, metranidazol    </vt:lpstr>
      <vt:lpstr>PowerPoint Sunusu</vt:lpstr>
      <vt:lpstr>PowerPoint Sunusu</vt:lpstr>
      <vt:lpstr>1- Türkiye Klinikleri Periodontoloji Özel Sayısı/cilt:5, sayı:1, yıl:2014, sayfa: 09-21  2-Periodontoloji ve İmplantoloji Cilt 1. Editör:Prof.Dr.Gürhan Çağlayan ISBN:9786059382175, Quintessence pub., 2018, 143-192  3- Carranza's Clinical Periodontology Yazar(lar): Michael G. Newman, Henry H. Takei, Perry R. Klokkevold, Fermin A.Carranza  ISBN:978-0-323-18824-1, sayfa: 214 Basım yılı:2015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DİŞETİNİN SAVUNMA MEKANİZMALARI</dc:title>
  <dc:creator>UltraXP User</dc:creator>
  <cp:lastModifiedBy>Feyza</cp:lastModifiedBy>
  <cp:revision>49</cp:revision>
  <dcterms:created xsi:type="dcterms:W3CDTF">2019-11-06T13:00:31Z</dcterms:created>
  <dcterms:modified xsi:type="dcterms:W3CDTF">2020-10-21T12:37:53Z</dcterms:modified>
</cp:coreProperties>
</file>